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54"/>
  </p:notesMasterIdLst>
  <p:handoutMasterIdLst>
    <p:handoutMasterId r:id="rId55"/>
  </p:handoutMasterIdLst>
  <p:sldIdLst>
    <p:sldId id="284" r:id="rId7"/>
    <p:sldId id="395" r:id="rId8"/>
    <p:sldId id="398" r:id="rId9"/>
    <p:sldId id="453" r:id="rId10"/>
    <p:sldId id="404" r:id="rId11"/>
    <p:sldId id="444" r:id="rId12"/>
    <p:sldId id="406" r:id="rId13"/>
    <p:sldId id="407" r:id="rId14"/>
    <p:sldId id="411" r:id="rId15"/>
    <p:sldId id="445" r:id="rId16"/>
    <p:sldId id="402" r:id="rId17"/>
    <p:sldId id="403" r:id="rId18"/>
    <p:sldId id="446" r:id="rId19"/>
    <p:sldId id="447" r:id="rId20"/>
    <p:sldId id="448" r:id="rId21"/>
    <p:sldId id="449" r:id="rId22"/>
    <p:sldId id="450" r:id="rId23"/>
    <p:sldId id="409" r:id="rId24"/>
    <p:sldId id="451" r:id="rId25"/>
    <p:sldId id="414" r:id="rId26"/>
    <p:sldId id="415" r:id="rId27"/>
    <p:sldId id="417" r:id="rId28"/>
    <p:sldId id="418" r:id="rId29"/>
    <p:sldId id="419" r:id="rId30"/>
    <p:sldId id="421" r:id="rId31"/>
    <p:sldId id="422" r:id="rId32"/>
    <p:sldId id="424" r:id="rId33"/>
    <p:sldId id="366" r:id="rId34"/>
    <p:sldId id="452" r:id="rId35"/>
    <p:sldId id="425" r:id="rId36"/>
    <p:sldId id="388" r:id="rId37"/>
    <p:sldId id="371" r:id="rId38"/>
    <p:sldId id="373" r:id="rId39"/>
    <p:sldId id="427" r:id="rId40"/>
    <p:sldId id="428" r:id="rId41"/>
    <p:sldId id="429" r:id="rId42"/>
    <p:sldId id="431" r:id="rId43"/>
    <p:sldId id="433" r:id="rId44"/>
    <p:sldId id="434" r:id="rId45"/>
    <p:sldId id="435" r:id="rId46"/>
    <p:sldId id="438" r:id="rId47"/>
    <p:sldId id="439" r:id="rId48"/>
    <p:sldId id="440" r:id="rId49"/>
    <p:sldId id="441" r:id="rId50"/>
    <p:sldId id="442" r:id="rId51"/>
    <p:sldId id="397" r:id="rId52"/>
    <p:sldId id="295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B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93" autoAdjust="0"/>
    <p:restoredTop sz="92965" autoAdjust="0"/>
  </p:normalViewPr>
  <p:slideViewPr>
    <p:cSldViewPr snapToGrid="0">
      <p:cViewPr varScale="1">
        <p:scale>
          <a:sx n="112" d="100"/>
          <a:sy n="112" d="100"/>
        </p:scale>
        <p:origin x="176" y="5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D74AA27-ADA3-43E7-8267-B6BA30DDDB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2D446C-3513-427A-803B-C0FCCA1CE1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D1491-3A41-4F8C-9F80-1C1A80D1C3F6}" type="datetimeFigureOut">
              <a:rPr lang="it-IT" smtClean="0"/>
              <a:t>22/12/21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1CAAC9F-21D0-4E76-9FC7-D654A09014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953C9B-89E2-46C0-85B4-63ED883519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F997D-AF07-40A1-8D63-1E6DA7236C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64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3989F-C5A1-418A-92F8-B7DD73079880}" type="datetimeFigureOut">
              <a:rPr lang="it-IT" smtClean="0"/>
              <a:t>22/12/21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257FE-9C97-402B-8B56-17C24BD2978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448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7FE-9C97-402B-8B56-17C24BD2978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80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7FE-9C97-402B-8B56-17C24BD2978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7FE-9C97-402B-8B56-17C24BD2978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678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7FE-9C97-402B-8B56-17C24BD29786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23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7FE-9C97-402B-8B56-17C24BD29786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01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257FE-9C97-402B-8B56-17C24BD29786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49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E810A-E097-460D-8472-A4373750E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4E2BA0-A50A-46BD-BE45-1296D4383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F32A8C-7DEA-48EF-B6C5-158AD39F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F26AB-741E-4885-9158-F073FDE7AE08}" type="datetime1">
              <a:rPr lang="it-IT" smtClean="0"/>
              <a:t>22/12/21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06383A-0105-4A29-A997-821DF507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AA2650-E780-4D7E-959C-53DB1F85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206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752905-C67B-4C38-B327-B52C59C7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18CC12-CBAD-452F-AE9E-3EF15E4F3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F69ED5-F9DA-4093-9D3F-F485EB6D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C2B5B-9318-499D-86B6-9B1E67B2DADC}" type="datetime1">
              <a:rPr lang="it-IT" smtClean="0"/>
              <a:t>22/12/21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F63D4E-628F-4B11-AD77-51735B13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EF5287-6654-4DA4-B7AE-30027560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59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C01029-F379-4E8F-8545-B94D6C587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0422264-D473-4E28-8382-5CB79C734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9ADF57-D2B3-4DAE-ABA7-864926FDA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A73C2A-4EA9-4DDC-B34F-5863BB62B74D}" type="datetime1">
              <a:rPr lang="it-IT" smtClean="0"/>
              <a:t>22/12/21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F91156-C99D-4B0E-9FD7-57EA8299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B4E858-7487-4C1B-BF8C-BF7EB545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78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159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0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BB7E5-A98D-4241-BC49-63960E2B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461F80-0797-4981-8A4D-CD46C9087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ED2319-FFD6-460E-B165-CA644F7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0822D-98C5-4E24-9DCE-76A0623CB5B6}" type="datetime1">
              <a:rPr lang="it-IT" smtClean="0"/>
              <a:t>22/12/21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27D46F-21A1-4382-823C-6A035CE5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FA9959-83B0-47FF-9D74-0561609F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70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41D57-CB02-47D0-8F5F-5B975087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5531DB-80F2-432D-900A-4F010FD46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1EE298-E220-430B-9A24-C3D509E12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AA7B6-F103-479C-A756-AC9F6D3EA3B7}" type="datetime1">
              <a:rPr lang="it-IT" smtClean="0"/>
              <a:t>22/12/21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E9BD90-A584-47FC-8085-B9D9CCC5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Kick-off meeting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DB9AA3-6C75-4568-9F33-45280F6D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23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E4D2E-DAF1-47E2-B68A-95A98691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C54915-2D3B-44AA-8B6F-1637D5D58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F6F052-9F22-43B6-BC07-8AF417A6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807FBF-3AD0-49F4-888A-8C3EBDA2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E811E-1B0B-4C05-B722-DDF5A5F5D6F3}" type="datetime1">
              <a:rPr lang="it-IT" smtClean="0"/>
              <a:t>22/12/21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8738A6-BDFB-403D-B95F-F45EA9D7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E217F0-C6F0-4338-BDBC-AC6F4B37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5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723338-1545-407D-A438-37B59456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AB9EA9-DBD5-41B3-9897-967297F96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7EBF37-E5CD-401E-83A4-836196ED8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46F0B8-73E4-40B9-82EF-6B5A33086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9035BF0-E020-42ED-BAB1-FDB9487D7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043BEA1-34B2-43F1-9F7A-2B3E8BE6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434AC3-BAF0-4770-B4E0-5DD17ED5712E}" type="datetime1">
              <a:rPr lang="it-IT" smtClean="0"/>
              <a:t>22/12/21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D786626-604F-4CEE-AA48-22F121439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Kick-off meeting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DDD340F-8BC5-4EE7-AA6E-F2F919AC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56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8BC738-074A-41F2-9AF8-013B14AA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636A99F-C210-47DE-A58C-511392B7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AAD61-F5DE-406D-B991-80373E67FDBC}" type="datetime1">
              <a:rPr lang="it-IT" smtClean="0"/>
              <a:t>22/12/21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A50007-BB1C-4B55-8704-209FF49E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6529F29-7410-426F-B018-021851DF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43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7F79480-8682-49E5-8CB1-24BF8BE8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653E8-4F85-4F6D-B4DF-13DFCE844DD3}" type="datetime1">
              <a:rPr lang="it-IT" smtClean="0"/>
              <a:t>22/12/21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A176DA-9C06-4345-B5FD-76261255A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Kick-off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EEE5AB-D8CF-43CB-BA62-AE39BA66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08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F38830-9E7A-4B2A-920B-6D14C328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1550CD-EA95-458C-B8DD-D44EE9452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790626-9E4E-4604-B64A-75DDABA66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8FB7AB-734C-4DD7-B8A7-272BACE7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97056E-B3FC-43D4-8553-1C61AA7BE49C}" type="datetime1">
              <a:rPr lang="it-IT" smtClean="0"/>
              <a:t>22/12/21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F23753-DDDC-4CB8-A099-A45A34BF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91A049-476D-4431-BC7E-2AB5D33E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34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632C7-C592-48B8-BD0E-AB9378B4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5E39DD-EA86-4230-835B-DAEED59221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FC0B97-AFBA-4FBC-A9E0-4467FE1D5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A9EC3F-2765-4C35-A3A7-B82010B2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F6B3E5-92A9-4A2C-98B0-8D8CFCA594F8}" type="datetime1">
              <a:rPr lang="it-IT" smtClean="0"/>
              <a:t>22/12/21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38850C-153B-44EE-84B5-7767B12A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Kick-off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4C8DE4-7DA7-4EC4-8C1A-0EE12347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65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tiff"/><Relationship Id="rId25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20" Type="http://schemas.openxmlformats.org/officeDocument/2006/relationships/image" Target="../media/image4.jpe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23" Type="http://schemas.openxmlformats.org/officeDocument/2006/relationships/image" Target="../media/image7.jpeg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6.jpeg"/><Relationship Id="rId27" Type="http://schemas.openxmlformats.org/officeDocument/2006/relationships/image" Target="../media/image11.png"/><Relationship Id="rId30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6393D0-B0D1-4214-B9F3-B1984D7A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C2E638-8439-4BC7-A06D-5C70B55CA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412E66-0DBE-427A-B2C3-02F783942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3FECB-7223-44C3-B813-18970A1A9CB2}" type="slidenum">
              <a:rPr lang="it-IT" smtClean="0"/>
              <a:t>‹#›</a:t>
            </a:fld>
            <a:endParaRPr lang="it-IT"/>
          </a:p>
        </p:txBody>
      </p:sp>
      <p:grpSp>
        <p:nvGrpSpPr>
          <p:cNvPr id="42" name="Gruppo 4">
            <a:extLst>
              <a:ext uri="{FF2B5EF4-FFF2-40B4-BE49-F238E27FC236}">
                <a16:creationId xmlns:a16="http://schemas.microsoft.com/office/drawing/2014/main" id="{CB0DE77F-7F84-4655-9063-FD6BEC2F24D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4731" y="1825624"/>
            <a:ext cx="11367269" cy="5033817"/>
            <a:chOff x="-3294595" y="0"/>
            <a:chExt cx="15486596" cy="6858000"/>
          </a:xfrm>
        </p:grpSpPr>
        <p:grpSp>
          <p:nvGrpSpPr>
            <p:cNvPr id="43" name="Gruppo 5">
              <a:extLst>
                <a:ext uri="{FF2B5EF4-FFF2-40B4-BE49-F238E27FC236}">
                  <a16:creationId xmlns:a16="http://schemas.microsoft.com/office/drawing/2014/main" id="{76B79170-A6FB-4A1B-9D3B-33785D1216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26348" y="0"/>
              <a:ext cx="3265653" cy="6858000"/>
              <a:chOff x="5147310" y="-1623060"/>
              <a:chExt cx="4811395" cy="10104120"/>
            </a:xfrm>
          </p:grpSpPr>
          <p:pic>
            <p:nvPicPr>
              <p:cNvPr id="54" name="Immagine 16">
                <a:extLst>
                  <a:ext uri="{FF2B5EF4-FFF2-40B4-BE49-F238E27FC236}">
                    <a16:creationId xmlns:a16="http://schemas.microsoft.com/office/drawing/2014/main" id="{2056295E-A036-4CB4-B12C-A18714B2E94C}"/>
                  </a:ext>
                </a:extLst>
              </p:cNvPr>
              <p:cNvPicPr/>
              <p:nvPr/>
            </p:nvPicPr>
            <p:blipFill>
              <a:blip r:embed="rId15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551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7310" y="-1623060"/>
                <a:ext cx="4806950" cy="6804025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</a:effectLst>
            </p:spPr>
          </p:pic>
          <p:pic>
            <p:nvPicPr>
              <p:cNvPr id="55" name="Immagine 17">
                <a:extLst>
                  <a:ext uri="{FF2B5EF4-FFF2-40B4-BE49-F238E27FC236}">
                    <a16:creationId xmlns:a16="http://schemas.microsoft.com/office/drawing/2014/main" id="{767854DF-E4AA-40B2-BBD3-B6BD9B8FC00F}"/>
                  </a:ext>
                </a:extLst>
              </p:cNvPr>
              <p:cNvPicPr/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 t="-72"/>
              <a:stretch/>
            </p:blipFill>
            <p:spPr bwMode="auto">
              <a:xfrm>
                <a:off x="7598410" y="5302250"/>
                <a:ext cx="2360295" cy="31788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6" name="Immagine 18">
                <a:extLst>
                  <a:ext uri="{FF2B5EF4-FFF2-40B4-BE49-F238E27FC236}">
                    <a16:creationId xmlns:a16="http://schemas.microsoft.com/office/drawing/2014/main" id="{88EF55EF-AD76-4E34-92D8-48C2CEF80217}"/>
                  </a:ext>
                </a:extLst>
              </p:cNvPr>
              <p:cNvPicPr/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9859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26175" y="3928110"/>
                <a:ext cx="2674620" cy="266954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44" name="Picture 15">
              <a:extLst>
                <a:ext uri="{FF2B5EF4-FFF2-40B4-BE49-F238E27FC236}">
                  <a16:creationId xmlns:a16="http://schemas.microsoft.com/office/drawing/2014/main" id="{6C5976D9-141C-4AFE-9EA7-6AB994F34804}"/>
                </a:ext>
              </a:extLst>
            </p:cNvPr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170" y="6281012"/>
              <a:ext cx="937895" cy="486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Picture 16">
              <a:extLst>
                <a:ext uri="{FF2B5EF4-FFF2-40B4-BE49-F238E27FC236}">
                  <a16:creationId xmlns:a16="http://schemas.microsoft.com/office/drawing/2014/main" id="{DFAC5F45-B32D-4978-A9BB-167D9882A86B}"/>
                </a:ext>
              </a:extLst>
            </p:cNvPr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041" y="6289903"/>
              <a:ext cx="737869" cy="4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17">
              <a:extLst>
                <a:ext uri="{FF2B5EF4-FFF2-40B4-BE49-F238E27FC236}">
                  <a16:creationId xmlns:a16="http://schemas.microsoft.com/office/drawing/2014/main" id="{F06131C0-FC3F-475D-B712-8E8347B3444F}"/>
                </a:ext>
              </a:extLst>
            </p:cNvPr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580" y="6273075"/>
              <a:ext cx="983615" cy="502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Picture 18">
              <a:extLst>
                <a:ext uri="{FF2B5EF4-FFF2-40B4-BE49-F238E27FC236}">
                  <a16:creationId xmlns:a16="http://schemas.microsoft.com/office/drawing/2014/main" id="{1B4AD323-2BF3-424E-89BE-2F831E31A6EC}"/>
                </a:ext>
              </a:extLst>
            </p:cNvPr>
            <p:cNvPicPr/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886" y="6283553"/>
              <a:ext cx="944880" cy="481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9">
              <a:extLst>
                <a:ext uri="{FF2B5EF4-FFF2-40B4-BE49-F238E27FC236}">
                  <a16:creationId xmlns:a16="http://schemas.microsoft.com/office/drawing/2014/main" id="{DBE93114-BEA1-4D6C-B2C2-E5567551DBA2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361" y="6281012"/>
              <a:ext cx="725805" cy="486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21">
              <a:extLst>
                <a:ext uri="{FF2B5EF4-FFF2-40B4-BE49-F238E27FC236}">
                  <a16:creationId xmlns:a16="http://schemas.microsoft.com/office/drawing/2014/main" id="{04E3042A-5697-4528-8D59-C9E75042E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4595" y="6344255"/>
              <a:ext cx="362465" cy="35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8E2EB0CD-8EAD-43E3-8480-F32B1730B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576" y="6344255"/>
              <a:ext cx="312355" cy="35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A83F68B9-8B23-49FF-ACF3-7984308DA23D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9668" y="6419057"/>
              <a:ext cx="1390649" cy="21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320485A6-994C-4F46-83C9-5C0A718B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1938" y="6344255"/>
              <a:ext cx="1138709" cy="359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4BC112F1-8D53-49A4-A114-03D98B10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t="12515" b="6981"/>
          <a:stretch/>
        </p:blipFill>
        <p:spPr>
          <a:xfrm>
            <a:off x="5011689" y="6336761"/>
            <a:ext cx="814646" cy="4738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229DA5-A083-4AF6-B1A6-C05F444BAB8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3" y="6483042"/>
            <a:ext cx="482238" cy="26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385739-99E3-FE4A-9784-7B227F37D066}"/>
              </a:ext>
            </a:extLst>
          </p:cNvPr>
          <p:cNvSpPr/>
          <p:nvPr userDrawn="1"/>
        </p:nvSpPr>
        <p:spPr>
          <a:xfrm rot="2700000">
            <a:off x="10049166" y="2862160"/>
            <a:ext cx="1354016" cy="130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12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466560" y="777060"/>
            <a:ext cx="9571520" cy="91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000" b="1" spc="-1" dirty="0">
                <a:solidFill>
                  <a:srgbClr val="C00000"/>
                </a:solidFill>
                <a:latin typeface="Century Gothic"/>
                <a:ea typeface="Century Gothic"/>
              </a:rPr>
              <a:t>Methodologies for Earthquake Hazard Assessment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8610480" y="6356520"/>
            <a:ext cx="2738520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66C9FEA-15D0-4F25-9DEF-53C07F6B6ED3}" type="slidenum">
              <a:rPr lang="en-US" sz="1200" b="0" strike="noStrike" spc="-1">
                <a:solidFill>
                  <a:srgbClr val="8B8B8B"/>
                </a:solidFill>
                <a:latin typeface="Calibri"/>
                <a:ea typeface="Calibri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466560" y="1734300"/>
            <a:ext cx="8030880" cy="434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endParaRPr lang="en-US" sz="2400" b="1" strike="noStrike" spc="-1" dirty="0">
              <a:solidFill>
                <a:srgbClr val="000000"/>
              </a:solidFill>
              <a:latin typeface="Century Gothic"/>
              <a:ea typeface="Century Gothic"/>
            </a:endParaRPr>
          </a:p>
          <a:p>
            <a:pPr>
              <a:lnSpc>
                <a:spcPct val="90000"/>
              </a:lnSpc>
            </a:pPr>
            <a:endParaRPr lang="en-US" sz="2400" b="1" spc="-1" dirty="0">
              <a:solidFill>
                <a:srgbClr val="000000"/>
              </a:solidFill>
              <a:latin typeface="Century Gothic"/>
              <a:ea typeface="Century Gothic"/>
            </a:endParaRPr>
          </a:p>
          <a:p>
            <a:pPr>
              <a:lnSpc>
                <a:spcPct val="90000"/>
              </a:lnSpc>
            </a:pPr>
            <a:r>
              <a:rPr lang="en-US" sz="2400" b="1" spc="-1" dirty="0">
                <a:solidFill>
                  <a:srgbClr val="000000"/>
                </a:solidFill>
                <a:latin typeface="Century Gothic"/>
                <a:ea typeface="Century Gothic"/>
              </a:rPr>
              <a:t>SFRARR Central Asia disaster risk assessment </a:t>
            </a:r>
            <a:endParaRPr lang="en-US" sz="2400" b="1" strike="noStrike" spc="-1" dirty="0">
              <a:solidFill>
                <a:srgbClr val="000000"/>
              </a:solidFill>
              <a:latin typeface="Century Gothic"/>
              <a:ea typeface="Century Gothic"/>
            </a:endParaRPr>
          </a:p>
          <a:p>
            <a:pPr>
              <a:lnSpc>
                <a:spcPct val="90000"/>
              </a:lnSpc>
            </a:pPr>
            <a:endParaRPr lang="en-US" sz="2400" b="0" strike="noStrike" spc="-1" dirty="0">
              <a:solidFill>
                <a:srgbClr val="000000"/>
              </a:solidFill>
              <a:latin typeface="Century Gothic"/>
              <a:ea typeface="Century Gothic"/>
            </a:endParaRPr>
          </a:p>
          <a:p>
            <a:pPr>
              <a:lnSpc>
                <a:spcPct val="90000"/>
              </a:lnSpc>
            </a:pPr>
            <a:endParaRPr lang="en-US" sz="2000" b="0" strike="noStrike" spc="-1" dirty="0">
              <a:solidFill>
                <a:srgbClr val="000000"/>
              </a:solidFill>
              <a:latin typeface="Century Gothic"/>
              <a:ea typeface="Century Gothic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latin typeface="Century Gothic"/>
                <a:ea typeface="Century Gothic"/>
              </a:rPr>
              <a:t>18th January 2022</a:t>
            </a:r>
          </a:p>
          <a:p>
            <a:pPr>
              <a:lnSpc>
                <a:spcPct val="90000"/>
              </a:lnSpc>
            </a:pPr>
            <a:endParaRPr lang="en-US" sz="2400" b="0" strike="noStrike" spc="-1" dirty="0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0000"/>
              </a:lnSpc>
            </a:pP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336815" y="897782"/>
            <a:ext cx="7028082" cy="1522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On a smaller spatial scale, earthquake seismicity is organized often in patterns, so that areas of different </a:t>
            </a:r>
            <a:r>
              <a:rPr lang="en-GB" sz="1600" u="sng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“productivity”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can be discriminated on the base of the historical earthquake log (</a:t>
            </a:r>
            <a:r>
              <a:rPr lang="en-GB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seismic catalogue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do Earthquakes Occur?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6AC34674-A710-A343-92F2-588983213D3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4368" y="2927997"/>
            <a:ext cx="3716280" cy="3234960"/>
          </a:xfrm>
          <a:prstGeom prst="rect">
            <a:avLst/>
          </a:prstGeom>
          <a:ln w="0">
            <a:noFill/>
          </a:ln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ED748D82-9898-F44D-8D52-1ADF809FE6D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6698" y="2312099"/>
            <a:ext cx="2729880" cy="3234960"/>
          </a:xfrm>
          <a:prstGeom prst="rect">
            <a:avLst/>
          </a:prstGeom>
          <a:ln w="0">
            <a:noFill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FBFFB8D-C3E7-0246-A8F7-D5D97E27D88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681421" y="1582791"/>
            <a:ext cx="2729880" cy="3234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52225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often do Earthquakes occur?</a:t>
            </a:r>
          </a:p>
        </p:txBody>
      </p: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07022862-1214-1D44-81C0-FDC843F4B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55" y="3856660"/>
            <a:ext cx="5116552" cy="2517668"/>
          </a:xfrm>
          <a:prstGeom prst="rect">
            <a:avLst/>
          </a:prstGeom>
        </p:spPr>
      </p:pic>
      <p:pic>
        <p:nvPicPr>
          <p:cNvPr id="5" name="Picture 4" descr="Scatter chart&#10;&#10;Description automatically generated with medium confidence">
            <a:extLst>
              <a:ext uri="{FF2B5EF4-FFF2-40B4-BE49-F238E27FC236}">
                <a16:creationId xmlns:a16="http://schemas.microsoft.com/office/drawing/2014/main" id="{8B2D5ABE-31AA-1F4F-BC0F-7A090F8A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76" y="870143"/>
            <a:ext cx="5226405" cy="298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72841-B2F6-014D-AC33-B3F1E838920B}"/>
              </a:ext>
            </a:extLst>
          </p:cNvPr>
          <p:cNvSpPr txBox="1"/>
          <p:nvPr/>
        </p:nvSpPr>
        <p:spPr>
          <a:xfrm>
            <a:off x="8625861" y="486663"/>
            <a:ext cx="2530271" cy="957749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00"/>
            </a:solidFill>
            <a:prstDash val="solid"/>
          </a:ln>
        </p:spPr>
        <p:txBody>
          <a:bodyPr vert="horz" wrap="square" lIns="99000" tIns="54000" rIns="99000" bIns="54000" anchorCtr="1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Do earthquakes occur </a:t>
            </a:r>
            <a:r>
              <a:rPr lang="en-US" b="1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uniformly</a:t>
            </a:r>
            <a:r>
              <a:rPr lang="en-US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in time?</a:t>
            </a:r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E2634D76-F758-9D4E-894D-A41BCFBED68F}"/>
              </a:ext>
            </a:extLst>
          </p:cNvPr>
          <p:cNvSpPr txBox="1"/>
          <p:nvPr/>
        </p:nvSpPr>
        <p:spPr>
          <a:xfrm>
            <a:off x="466725" y="1011791"/>
            <a:ext cx="4878998" cy="3077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Earthquake generation is not a predictable process. Earthquakes occur randomly in time, however: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On average, earthquake rate is quite stable (at specific locations);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proportion between events of different magnitude (large vs small) is preserved over time.</a:t>
            </a:r>
          </a:p>
        </p:txBody>
      </p:sp>
    </p:spTree>
    <p:extLst>
      <p:ext uri="{BB962C8B-B14F-4D97-AF65-F5344CB8AC3E}">
        <p14:creationId xmlns:p14="http://schemas.microsoft.com/office/powerpoint/2010/main" val="234535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295495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Occurrence in Numbers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D6A9E-C531-5D4D-B8D9-1FB6A35E0CF9}"/>
              </a:ext>
            </a:extLst>
          </p:cNvPr>
          <p:cNvSpPr txBox="1"/>
          <p:nvPr/>
        </p:nvSpPr>
        <p:spPr>
          <a:xfrm>
            <a:off x="558635" y="1091168"/>
            <a:ext cx="10317346" cy="7841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Large magnitude destructive earthquakes are rather infrequent, although small (mostly non damaging) earthquakes occur every day.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ACC632-1C2E-FE49-BF65-ADB64D3B3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427999"/>
              </p:ext>
            </p:extLst>
          </p:nvPr>
        </p:nvGraphicFramePr>
        <p:xfrm>
          <a:off x="1505688" y="2432900"/>
          <a:ext cx="8116199" cy="2817945"/>
        </p:xfrm>
        <a:graphic>
          <a:graphicData uri="http://schemas.openxmlformats.org/drawingml/2006/table">
            <a:tbl>
              <a:tblPr/>
              <a:tblGrid>
                <a:gridCol w="2028960">
                  <a:extLst>
                    <a:ext uri="{9D8B030D-6E8A-4147-A177-3AD203B41FA5}">
                      <a16:colId xmlns:a16="http://schemas.microsoft.com/office/drawing/2014/main" val="3445254468"/>
                    </a:ext>
                  </a:extLst>
                </a:gridCol>
                <a:gridCol w="2028960">
                  <a:extLst>
                    <a:ext uri="{9D8B030D-6E8A-4147-A177-3AD203B41FA5}">
                      <a16:colId xmlns:a16="http://schemas.microsoft.com/office/drawing/2014/main" val="3315863444"/>
                    </a:ext>
                  </a:extLst>
                </a:gridCol>
                <a:gridCol w="2028960">
                  <a:extLst>
                    <a:ext uri="{9D8B030D-6E8A-4147-A177-3AD203B41FA5}">
                      <a16:colId xmlns:a16="http://schemas.microsoft.com/office/drawing/2014/main" val="2412739075"/>
                    </a:ext>
                  </a:extLst>
                </a:gridCol>
                <a:gridCol w="2029319">
                  <a:extLst>
                    <a:ext uri="{9D8B030D-6E8A-4147-A177-3AD203B41FA5}">
                      <a16:colId xmlns:a16="http://schemas.microsoft.com/office/drawing/2014/main" val="3512041912"/>
                    </a:ext>
                  </a:extLst>
                </a:gridCol>
              </a:tblGrid>
              <a:tr h="470985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Number in 1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One Quake Every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517213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8+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Great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&lt; 1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1--2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95424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7.0-7.9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Major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every 20days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603131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6.0-6.9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Large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3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619397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5.0-5.9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Strong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9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742977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4.0-4.9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Moderate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90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853427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3.0-3.9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Mild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130000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11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49750"/>
                  </a:ext>
                </a:extLst>
              </a:tr>
              <a:tr h="29216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2.0-2.9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Small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1300000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  <a:defRPr>
                          <a:latin typeface="Manjari Regular" pitchFamily="2"/>
                        </a:defRPr>
                      </a:pPr>
                      <a:r>
                        <a:rPr lang="en-US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latin typeface="Manjari Regular" pitchFamily="18"/>
                          <a:ea typeface="Marker Felt" pitchFamily="2"/>
                          <a:cs typeface="Marker Felt" pitchFamily="2"/>
                        </a:rPr>
                        <a:t>2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336036"/>
                  </a:ext>
                </a:extLst>
              </a:tr>
            </a:tbl>
          </a:graphicData>
        </a:graphic>
      </p:graphicFrame>
      <p:sp>
        <p:nvSpPr>
          <p:cNvPr id="6" name="Freeform 5">
            <a:extLst>
              <a:ext uri="{FF2B5EF4-FFF2-40B4-BE49-F238E27FC236}">
                <a16:creationId xmlns:a16="http://schemas.microsoft.com/office/drawing/2014/main" id="{D3096342-513B-6A47-AEA2-D5BB339B20B1}"/>
              </a:ext>
            </a:extLst>
          </p:cNvPr>
          <p:cNvSpPr/>
          <p:nvPr/>
        </p:nvSpPr>
        <p:spPr>
          <a:xfrm>
            <a:off x="5662248" y="2328421"/>
            <a:ext cx="1828800" cy="3035432"/>
          </a:xfrm>
          <a:custGeom>
            <a:avLst>
              <a:gd name="f0" fmla="val 169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vert="horz" wrap="none" lIns="108360" tIns="63360" rIns="108360" bIns="633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37E3D-8F1F-204E-BE88-9BFD52A8208A}"/>
              </a:ext>
            </a:extLst>
          </p:cNvPr>
          <p:cNvSpPr txBox="1"/>
          <p:nvPr/>
        </p:nvSpPr>
        <p:spPr>
          <a:xfrm>
            <a:off x="5717308" y="5439056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Occurrence rate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2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and Occurrence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75A0E-7D68-4B41-9C96-D1FBF6E3606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94788" y="1191009"/>
            <a:ext cx="8041694" cy="4768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23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Gutenberg-Richter Occurrence Relation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5C9EB-9632-894D-8BD7-BD9D39CBD00F}"/>
              </a:ext>
            </a:extLst>
          </p:cNvPr>
          <p:cNvSpPr txBox="1"/>
          <p:nvPr/>
        </p:nvSpPr>
        <p:spPr>
          <a:xfrm>
            <a:off x="567155" y="1038764"/>
            <a:ext cx="10396218" cy="59390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Gutenberg and Richter observed in 1944 that the </a:t>
            </a:r>
            <a:r>
              <a:rPr lang="en-US" sz="1600" b="1" i="0" u="none" strike="noStrike" kern="1200" cap="none" dirty="0">
                <a:ln>
                  <a:noFill/>
                </a:ln>
                <a:solidFill>
                  <a:srgbClr val="C9211E"/>
                </a:solidFill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cumulative number of earthquakes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(per unit time)  usually scales linearly with magnitude (ML), according to the law: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194B0-4DD2-B948-A4A5-9870FAC442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55563" y="2160523"/>
            <a:ext cx="5060843" cy="38797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1E973D-DB78-564A-96DE-128A907D9526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813960" y="2191160"/>
                <a:ext cx="3104639" cy="466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="ctr" anchorCtr="1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𝑏𝑀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i="0"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1E973D-DB78-564A-96DE-128A907D9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60" y="2191160"/>
                <a:ext cx="3104639" cy="466920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683FEA2-967D-0247-B528-E39EDC7E1B25}"/>
              </a:ext>
            </a:extLst>
          </p:cNvPr>
          <p:cNvSpPr txBox="1"/>
          <p:nvPr/>
        </p:nvSpPr>
        <p:spPr>
          <a:xfrm>
            <a:off x="722520" y="3429000"/>
            <a:ext cx="3632664" cy="229307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a = intercept, represents the seismic productivity of the region (at M=0)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cap="none" dirty="0">
              <a:ln>
                <a:noFill/>
              </a:ln>
              <a:latin typeface="Century Gothic" panose="020B0502020202020204" pitchFamily="34" charset="0"/>
              <a:ea typeface="Noto Sans CJK SC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b = slope, represents the relative proportion between small and large event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cap="none" dirty="0">
              <a:ln>
                <a:noFill/>
              </a:ln>
              <a:latin typeface="Century Gothic" panose="020B0502020202020204" pitchFamily="34" charset="0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5D03635-DFFB-564E-A255-8D6B57C8F3CB}"/>
              </a:ext>
            </a:extLst>
          </p:cNvPr>
          <p:cNvSpPr/>
          <p:nvPr/>
        </p:nvSpPr>
        <p:spPr>
          <a:xfrm>
            <a:off x="722520" y="2017999"/>
            <a:ext cx="3383280" cy="8229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009900"/>
            </a:solidFill>
            <a:prstDash val="solid"/>
          </a:ln>
        </p:spPr>
        <p:txBody>
          <a:bodyPr vert="horz" wrap="none" lIns="108360" tIns="63360" rIns="108360" bIns="633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1875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Predicting Ground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16D92-895A-1447-8829-804D65A1A156}"/>
              </a:ext>
            </a:extLst>
          </p:cNvPr>
          <p:cNvSpPr txBox="1"/>
          <p:nvPr/>
        </p:nvSpPr>
        <p:spPr>
          <a:xfrm>
            <a:off x="466725" y="1006126"/>
            <a:ext cx="10100722" cy="13481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Ground Motion Prediction Equations (GMPEs) are the simplest </a:t>
            </a:r>
            <a:r>
              <a:rPr lang="en-US" sz="1600" b="1" i="0" u="none" strike="noStrike" kern="1200" cap="none" dirty="0">
                <a:ln>
                  <a:noFill/>
                </a:ln>
                <a:solidFill>
                  <a:srgbClr val="0000CC"/>
                </a:solidFill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empirical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(and in few cases analytical) answer to the following question: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cap="none" dirty="0">
              <a:ln>
                <a:noFill/>
              </a:ln>
              <a:latin typeface="Century Gothic" panose="020B0502020202020204" pitchFamily="34" charset="0"/>
              <a:ea typeface="Noto Sans CJK SC" pitchFamily="2"/>
              <a:cs typeface="Lohit Devanagari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1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“If we know where a major earthquake is likely to occur, how large will the ground motion be at a particular site?”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E90167-205A-6A43-BFDE-F16BBC0617A2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757979" y="5255547"/>
                <a:ext cx="3764160" cy="4417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="ctr" anchorCtr="1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,...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i="0" dirty="0"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E90167-205A-6A43-BFDE-F16BBC061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979" y="5255547"/>
                <a:ext cx="3764160" cy="441719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D9E5E60-C647-5F42-80A8-E2619C8E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62542" y="2468477"/>
            <a:ext cx="3784680" cy="37846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560F5E70-D4D4-B540-A0E9-DC7FED23412C}"/>
              </a:ext>
            </a:extLst>
          </p:cNvPr>
          <p:cNvSpPr/>
          <p:nvPr/>
        </p:nvSpPr>
        <p:spPr>
          <a:xfrm>
            <a:off x="3289955" y="5255547"/>
            <a:ext cx="2639505" cy="441720"/>
          </a:xfrm>
          <a:custGeom>
            <a:avLst>
              <a:gd name="f0" fmla="val 169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vert="horz" wrap="none" lIns="108360" tIns="63360" rIns="108360" bIns="633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120E0D-89DE-304C-8AA4-DD32625E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9418" y="3446978"/>
            <a:ext cx="5491656" cy="1685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4DAF68-461E-9C41-81F3-8892E34D507F}"/>
              </a:ext>
            </a:extLst>
          </p:cNvPr>
          <p:cNvGrpSpPr/>
          <p:nvPr/>
        </p:nvGrpSpPr>
        <p:grpSpPr>
          <a:xfrm>
            <a:off x="604345" y="2708670"/>
            <a:ext cx="5491656" cy="567000"/>
            <a:chOff x="1828800" y="6567840"/>
            <a:chExt cx="6256800" cy="567000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D908B2-4F55-FA42-B69B-994D36A2C266}"/>
                </a:ext>
              </a:extLst>
            </p:cNvPr>
            <p:cNvSpPr/>
            <p:nvPr/>
          </p:nvSpPr>
          <p:spPr>
            <a:xfrm>
              <a:off x="1828800" y="6567840"/>
              <a:ext cx="6256800" cy="567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9000">
              <a:solidFill>
                <a:srgbClr val="3465A4"/>
              </a:solidFill>
              <a:prstDash val="solid"/>
            </a:ln>
          </p:spPr>
          <p:txBody>
            <a:bodyPr vert="horz" wrap="none" lIns="94320" tIns="49320" rIns="94320" bIns="4932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CE598D-B41C-064F-B834-CB9D6E7EBF55}"/>
                </a:ext>
              </a:extLst>
            </p:cNvPr>
            <p:cNvSpPr txBox="1"/>
            <p:nvPr/>
          </p:nvSpPr>
          <p:spPr>
            <a:xfrm>
              <a:off x="1955880" y="6664680"/>
              <a:ext cx="1466280" cy="356760"/>
            </a:xfrm>
            <a:prstGeom prst="rect">
              <a:avLst/>
            </a:prstGeom>
            <a:noFill/>
            <a:ln w="36720">
              <a:solidFill>
                <a:srgbClr val="99CCFF"/>
              </a:solidFill>
              <a:prstDash val="solid"/>
            </a:ln>
          </p:spPr>
          <p:txBody>
            <a:bodyPr vert="horz" wrap="none" lIns="108360" tIns="63360" rIns="108360" bIns="63360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00CCCC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GM Amplitude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6140F0-BBE3-9F49-B876-0E224CAB11FE}"/>
                </a:ext>
              </a:extLst>
            </p:cNvPr>
            <p:cNvSpPr txBox="1"/>
            <p:nvPr/>
          </p:nvSpPr>
          <p:spPr>
            <a:xfrm>
              <a:off x="3780360" y="6664680"/>
              <a:ext cx="1371599" cy="360359"/>
            </a:xfrm>
            <a:prstGeom prst="rect">
              <a:avLst/>
            </a:prstGeom>
            <a:noFill/>
            <a:ln w="36720">
              <a:solidFill>
                <a:srgbClr val="FF0000"/>
              </a:solidFill>
              <a:prstDash val="solid"/>
            </a:ln>
          </p:spPr>
          <p:txBody>
            <a:bodyPr vert="horz" wrap="none" lIns="108360" tIns="63360" rIns="108360" bIns="63360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Source term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38C847-3F2E-9347-A34F-B6DC73F0F9B2}"/>
                </a:ext>
              </a:extLst>
            </p:cNvPr>
            <p:cNvSpPr txBox="1"/>
            <p:nvPr/>
          </p:nvSpPr>
          <p:spPr>
            <a:xfrm>
              <a:off x="5442840" y="6664680"/>
              <a:ext cx="1097280" cy="360359"/>
            </a:xfrm>
            <a:prstGeom prst="rect">
              <a:avLst/>
            </a:prstGeom>
            <a:noFill/>
            <a:ln w="36720">
              <a:solidFill>
                <a:srgbClr val="0000FF"/>
              </a:solidFill>
              <a:prstDash val="solid"/>
            </a:ln>
          </p:spPr>
          <p:txBody>
            <a:bodyPr vert="horz" wrap="none" lIns="108360" tIns="63360" rIns="108360" bIns="63360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0000FF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Path term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DE18A5-4BAC-3845-8AB7-856248B32244}"/>
                </a:ext>
              </a:extLst>
            </p:cNvPr>
            <p:cNvSpPr txBox="1"/>
            <p:nvPr/>
          </p:nvSpPr>
          <p:spPr>
            <a:xfrm>
              <a:off x="6867000" y="6678360"/>
              <a:ext cx="1097280" cy="360359"/>
            </a:xfrm>
            <a:prstGeom prst="rect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108360" tIns="63360" rIns="108360" bIns="63360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400" b="1" i="0" u="none" strike="noStrike" kern="1200" cap="none">
                  <a:ln>
                    <a:noFill/>
                  </a:ln>
                  <a:solidFill>
                    <a:srgbClr val="00AE00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Site term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F097A8-685F-674E-A774-03D4973DA3EB}"/>
                </a:ext>
              </a:extLst>
            </p:cNvPr>
            <p:cNvSpPr txBox="1"/>
            <p:nvPr/>
          </p:nvSpPr>
          <p:spPr>
            <a:xfrm>
              <a:off x="3345479" y="6665400"/>
              <a:ext cx="434880" cy="3538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 </a:t>
              </a:r>
              <a:r>
                <a:rPr lang="en-US" sz="16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=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D4ED1E-90FA-3343-BC65-621DA84B04B0}"/>
                </a:ext>
              </a:extLst>
            </p:cNvPr>
            <p:cNvSpPr txBox="1"/>
            <p:nvPr/>
          </p:nvSpPr>
          <p:spPr>
            <a:xfrm>
              <a:off x="5151960" y="6664680"/>
              <a:ext cx="310320" cy="3538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*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E0D792-5A70-9044-9237-2606DD044BAC}"/>
                </a:ext>
              </a:extLst>
            </p:cNvPr>
            <p:cNvSpPr txBox="1"/>
            <p:nvPr/>
          </p:nvSpPr>
          <p:spPr>
            <a:xfrm>
              <a:off x="6540120" y="6664680"/>
              <a:ext cx="310320" cy="3538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*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E0288E-648E-D240-B4D8-DB1DD07C83D9}"/>
                </a:ext>
              </a:extLst>
            </p:cNvPr>
            <p:cNvSpPr txBox="1"/>
            <p:nvPr/>
          </p:nvSpPr>
          <p:spPr>
            <a:xfrm>
              <a:off x="5151960" y="6665040"/>
              <a:ext cx="310320" cy="3538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None/>
                <a:tabLst/>
              </a:pPr>
              <a:r>
                <a:rPr lang="en-US" sz="16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FreeSans" pitchFamily="34"/>
                  <a:ea typeface="Noto Sans CJK SC" pitchFamily="2"/>
                  <a:cs typeface="Lohit Devanagari" pitchFamily="2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293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GMPE Functional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4308AA-43A8-0B42-933F-1F6CEEF023F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99104" y="2482035"/>
                <a:ext cx="7235280" cy="543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="ctr" anchorCtr="1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i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GB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0" dirty="0"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4308AA-43A8-0B42-933F-1F6CEEF02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04" y="2482035"/>
                <a:ext cx="7235280" cy="5439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29">
            <a:extLst>
              <a:ext uri="{FF2B5EF4-FFF2-40B4-BE49-F238E27FC236}">
                <a16:creationId xmlns:a16="http://schemas.microsoft.com/office/drawing/2014/main" id="{789110F5-6F14-FD4B-B46E-BEDFD9C1F531}"/>
              </a:ext>
            </a:extLst>
          </p:cNvPr>
          <p:cNvSpPr/>
          <p:nvPr/>
        </p:nvSpPr>
        <p:spPr>
          <a:xfrm>
            <a:off x="1034999" y="2382301"/>
            <a:ext cx="5620325" cy="8229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 cap="rnd">
            <a:solidFill>
              <a:srgbClr val="006600"/>
            </a:solidFill>
            <a:prstDash val="solid"/>
          </a:ln>
        </p:spPr>
        <p:txBody>
          <a:bodyPr vert="horz" wrap="none" lIns="108360" tIns="63360" rIns="108360" bIns="633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6AE854E-BE4D-704B-B8EE-74CB3B1A5A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86032" y="3484897"/>
            <a:ext cx="5289315" cy="2737914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511566-227A-B846-A633-A97352F04B60}"/>
              </a:ext>
            </a:extLst>
          </p:cNvPr>
          <p:cNvSpPr txBox="1"/>
          <p:nvPr/>
        </p:nvSpPr>
        <p:spPr>
          <a:xfrm>
            <a:off x="466724" y="1006126"/>
            <a:ext cx="10223271" cy="10965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The functional form of empirical ground motion model is created following physical principles i.e. trying to reproduce the basic physics of the process.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cap="none" dirty="0">
              <a:ln>
                <a:noFill/>
              </a:ln>
              <a:latin typeface="Century Gothic" panose="020B0502020202020204" pitchFamily="34" charset="0"/>
              <a:ea typeface="Noto Sans CJK SC" pitchFamily="2"/>
              <a:cs typeface="Lohit Devanagari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Here is an “simple” example: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B6FDB67-D65A-604A-9068-0C642C72BBF2}"/>
              </a:ext>
            </a:extLst>
          </p:cNvPr>
          <p:cNvSpPr/>
          <p:nvPr/>
        </p:nvSpPr>
        <p:spPr>
          <a:xfrm>
            <a:off x="3694554" y="3484897"/>
            <a:ext cx="822960" cy="914400"/>
          </a:xfrm>
          <a:custGeom>
            <a:avLst/>
            <a:gdLst>
              <a:gd name="f0" fmla="val 0"/>
              <a:gd name="f1" fmla="val 841"/>
              <a:gd name="f2" fmla="val 854"/>
              <a:gd name="f3" fmla="val 517"/>
              <a:gd name="f4" fmla="val 247"/>
              <a:gd name="f5" fmla="val 415"/>
              <a:gd name="f6" fmla="val 264"/>
              <a:gd name="f7" fmla="val 680"/>
              <a:gd name="f8" fmla="val 5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41" h="854">
                <a:moveTo>
                  <a:pt x="f3" y="f4"/>
                </a:moveTo>
                <a:lnTo>
                  <a:pt x="f3" y="f5"/>
                </a:lnTo>
                <a:lnTo>
                  <a:pt x="f6" y="f5"/>
                </a:lnTo>
                <a:lnTo>
                  <a:pt x="f6" y="f0"/>
                </a:lnTo>
                <a:lnTo>
                  <a:pt x="f0" y="f0"/>
                </a:lnTo>
                <a:lnTo>
                  <a:pt x="f0" y="f7"/>
                </a:lnTo>
                <a:lnTo>
                  <a:pt x="f3" y="f7"/>
                </a:lnTo>
                <a:lnTo>
                  <a:pt x="f3" y="f2"/>
                </a:lnTo>
                <a:lnTo>
                  <a:pt x="f1" y="f8"/>
                </a:lnTo>
                <a:lnTo>
                  <a:pt x="f3" y="f4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097339-BFE3-D740-88E9-952530E3E11C}"/>
              </a:ext>
            </a:extLst>
          </p:cNvPr>
          <p:cNvSpPr txBox="1"/>
          <p:nvPr/>
        </p:nvSpPr>
        <p:spPr>
          <a:xfrm>
            <a:off x="1034999" y="4937475"/>
            <a:ext cx="3382023" cy="9143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Different set of coefficients are defined for each ground motion measure type (PGA, SA…).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42EAC24-332A-9E4B-A14F-AE3D6EC13A91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886605" y="2491474"/>
                <a:ext cx="1990800" cy="5068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="ctr" anchorCtr="1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i="0" dirty="0"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42EAC24-332A-9E4B-A14F-AE3D6EC13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05" y="2491474"/>
                <a:ext cx="1990800" cy="506879"/>
              </a:xfrm>
              <a:prstGeom prst="rect">
                <a:avLst/>
              </a:prstGeom>
              <a:blipFill>
                <a:blip r:embed="rId4"/>
                <a:stretch>
                  <a:fillRect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35">
            <a:extLst>
              <a:ext uri="{FF2B5EF4-FFF2-40B4-BE49-F238E27FC236}">
                <a16:creationId xmlns:a16="http://schemas.microsoft.com/office/drawing/2014/main" id="{F0850ACA-8DD1-2A41-89DE-66DD345C88CE}"/>
              </a:ext>
            </a:extLst>
          </p:cNvPr>
          <p:cNvSpPr/>
          <p:nvPr/>
        </p:nvSpPr>
        <p:spPr>
          <a:xfrm>
            <a:off x="7682845" y="2382301"/>
            <a:ext cx="2392502" cy="8229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 cap="rnd">
            <a:solidFill>
              <a:srgbClr val="006600"/>
            </a:solidFill>
            <a:prstDash val="solid"/>
          </a:ln>
        </p:spPr>
        <p:txBody>
          <a:bodyPr vert="horz" wrap="none" lIns="108360" tIns="63360" rIns="108360" bIns="633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D8B85B-83C7-A248-8A9A-F37FEBA195F0}"/>
              </a:ext>
            </a:extLst>
          </p:cNvPr>
          <p:cNvCxnSpPr/>
          <p:nvPr/>
        </p:nvCxnSpPr>
        <p:spPr>
          <a:xfrm>
            <a:off x="6542202" y="2771480"/>
            <a:ext cx="1480008" cy="0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771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466724" y="866922"/>
            <a:ext cx="7282944" cy="11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Relation calibration is done on large datasets of earthquake waveforms covering sufficient magnitude and distance ranges. Uncertainty is assumed log-normally distributed.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GMPE Calibration and Uncertainty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556A7-DE7D-E64F-9098-90931672D7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18627" y="2384980"/>
            <a:ext cx="3381881" cy="376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349A1-FAE7-7840-BE5B-582F209FB6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74013" y="2384980"/>
            <a:ext cx="3675655" cy="356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23AC4-A52B-894D-B426-A0D1A37FF7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44758" y="1006126"/>
            <a:ext cx="2181697" cy="29190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EC9E5D52-7E5D-B34C-84CE-4D68203258FE}"/>
              </a:ext>
            </a:extLst>
          </p:cNvPr>
          <p:cNvSpPr/>
          <p:nvPr/>
        </p:nvSpPr>
        <p:spPr>
          <a:xfrm>
            <a:off x="3591612" y="2714920"/>
            <a:ext cx="942681" cy="584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0ECF80E-FA14-E742-872D-B1B8CCAEEF86}"/>
              </a:ext>
            </a:extLst>
          </p:cNvPr>
          <p:cNvSpPr/>
          <p:nvPr/>
        </p:nvSpPr>
        <p:spPr>
          <a:xfrm>
            <a:off x="7186368" y="2714920"/>
            <a:ext cx="942681" cy="584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15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Deterministic vs Probabilistic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C15FDB11-2D8E-2148-B0DE-0A33694EC1C9}"/>
              </a:ext>
            </a:extLst>
          </p:cNvPr>
          <p:cNvSpPr/>
          <p:nvPr/>
        </p:nvSpPr>
        <p:spPr>
          <a:xfrm>
            <a:off x="466724" y="1116672"/>
            <a:ext cx="9537887" cy="4300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Two are the main methodologies currently adopted for seismic hazard analysis: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Deterministic. 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Also called the </a:t>
            </a:r>
            <a:r>
              <a:rPr lang="en-US" sz="1600" b="1" u="sng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“Worst Case Scenario”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One or a few earthquake potential scenarios are selected, and the corresponding ground motion computed assuming a level of uncertainty on ground motion (i.e., a number of standard deviations above the median value predicted by a Ground Motion Prediction Equation - GMPE). 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Probabilistic: </a:t>
            </a:r>
            <a:r>
              <a:rPr lang="en-US" sz="1600" b="1" u="sng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All possible scenarios 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 engineering relevance for the investigated site are considered in the analysis, considering their probability of occurrence i.e., all ruptures (magnitude + distance) and levels of uncertainty on ground motion.</a:t>
            </a:r>
          </a:p>
        </p:txBody>
      </p:sp>
    </p:spTree>
    <p:extLst>
      <p:ext uri="{BB962C8B-B14F-4D97-AF65-F5344CB8AC3E}">
        <p14:creationId xmlns:p14="http://schemas.microsoft.com/office/powerpoint/2010/main" val="60880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18020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Scenario Based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2F764-06EF-B444-A702-7DF71EA3936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10650" y="3534619"/>
            <a:ext cx="3124474" cy="3011067"/>
          </a:xfrm>
          <a:prstGeom prst="rect">
            <a:avLst/>
          </a:prstGeom>
          <a:ln w="0">
            <a:noFill/>
          </a:ln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8B7C3E2F-E55A-0F49-A10D-C24A0DBA2120}"/>
              </a:ext>
            </a:extLst>
          </p:cNvPr>
          <p:cNvSpPr/>
          <p:nvPr/>
        </p:nvSpPr>
        <p:spPr>
          <a:xfrm>
            <a:off x="894487" y="3336178"/>
            <a:ext cx="1304280" cy="21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Modified from Field (USGS)</a:t>
            </a:r>
            <a:endParaRPr lang="en-US" sz="800" b="0" strike="noStrike" spc="-1" dirty="0">
              <a:latin typeface="Arial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1BF96C41-7685-3C4D-9388-C226FA47499C}"/>
              </a:ext>
            </a:extLst>
          </p:cNvPr>
          <p:cNvGrpSpPr/>
          <p:nvPr/>
        </p:nvGrpSpPr>
        <p:grpSpPr>
          <a:xfrm>
            <a:off x="894487" y="1173891"/>
            <a:ext cx="4930560" cy="2088720"/>
            <a:chOff x="904320" y="1538280"/>
            <a:chExt cx="4930560" cy="208872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938E44CC-FE3D-004C-B734-006E3347B169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904320" y="1538280"/>
              <a:ext cx="4930560" cy="2088720"/>
            </a:xfrm>
            <a:prstGeom prst="rect">
              <a:avLst/>
            </a:prstGeom>
            <a:ln w="0">
              <a:noFill/>
            </a:ln>
            <a:effectLst>
              <a:outerShdw dist="6313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168BA1BD-3072-6A41-9D93-A749DA54670B}"/>
                </a:ext>
              </a:extLst>
            </p:cNvPr>
            <p:cNvSpPr/>
            <p:nvPr/>
          </p:nvSpPr>
          <p:spPr>
            <a:xfrm>
              <a:off x="4042800" y="2034360"/>
              <a:ext cx="1001880" cy="885600"/>
            </a:xfrm>
            <a:prstGeom prst="line">
              <a:avLst/>
            </a:prstGeom>
            <a:ln w="47520">
              <a:solidFill>
                <a:srgbClr val="FFFF00"/>
              </a:solidFill>
              <a:custDash>
                <a:ds d="3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5">
              <a:extLst>
                <a:ext uri="{FF2B5EF4-FFF2-40B4-BE49-F238E27FC236}">
                  <a16:creationId xmlns:a16="http://schemas.microsoft.com/office/drawing/2014/main" id="{9429C714-AF96-A04B-A2EC-2483CA543043}"/>
                </a:ext>
              </a:extLst>
            </p:cNvPr>
            <p:cNvSpPr/>
            <p:nvPr/>
          </p:nvSpPr>
          <p:spPr>
            <a:xfrm>
              <a:off x="3461760" y="2459520"/>
              <a:ext cx="1081800" cy="1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CCFFCC"/>
              </a:solidFill>
              <a:round/>
              <a:headEnd type="arrow" w="med" len="med"/>
              <a:tailEnd type="arrow" w="med" len="med"/>
            </a:ln>
            <a:effectLst>
              <a:outerShdw dist="20160" dir="540000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F3F9579C-AD46-F44D-B218-4D6CCFD74DFB}"/>
                </a:ext>
              </a:extLst>
            </p:cNvPr>
            <p:cNvSpPr/>
            <p:nvPr/>
          </p:nvSpPr>
          <p:spPr>
            <a:xfrm>
              <a:off x="4434120" y="1837080"/>
              <a:ext cx="805680" cy="48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600" b="1" strike="noStrike" spc="-1" dirty="0" err="1">
                  <a:solidFill>
                    <a:srgbClr val="FFFF00"/>
                  </a:solidFill>
                  <a:latin typeface="Calibri"/>
                  <a:ea typeface="ＭＳ Ｐゴシック"/>
                </a:rPr>
                <a:t>M</a:t>
              </a:r>
              <a:r>
                <a:rPr lang="en-US" sz="2600" b="1" strike="noStrike" spc="-1" baseline="30000" dirty="0" err="1">
                  <a:solidFill>
                    <a:srgbClr val="FFFF00"/>
                  </a:solidFill>
                  <a:latin typeface="Calibri"/>
                  <a:ea typeface="ＭＳ Ｐゴシック"/>
                </a:rPr>
                <a:t>max</a:t>
              </a:r>
              <a:endParaRPr lang="en-US" sz="2600" b="0" strike="noStrike" spc="-1" dirty="0">
                <a:latin typeface="Arial"/>
              </a:endParaRPr>
            </a:p>
          </p:txBody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8741DF37-FD4D-2942-9A1D-79971B0D0E75}"/>
                </a:ext>
              </a:extLst>
            </p:cNvPr>
            <p:cNvSpPr/>
            <p:nvPr/>
          </p:nvSpPr>
          <p:spPr>
            <a:xfrm>
              <a:off x="3582720" y="2539440"/>
              <a:ext cx="671760" cy="48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600" b="1" strike="noStrike" spc="-1">
                  <a:solidFill>
                    <a:srgbClr val="CCFFCC"/>
                  </a:solidFill>
                  <a:latin typeface="Calibri"/>
                  <a:ea typeface="ＭＳ Ｐゴシック"/>
                </a:rPr>
                <a:t>R</a:t>
              </a:r>
              <a:r>
                <a:rPr lang="en-US" sz="2600" b="1" strike="noStrike" spc="-1" baseline="30000">
                  <a:solidFill>
                    <a:srgbClr val="CCFFCC"/>
                  </a:solidFill>
                  <a:latin typeface="Calibri"/>
                  <a:ea typeface="ＭＳ Ｐゴシック"/>
                </a:rPr>
                <a:t>min</a:t>
              </a:r>
              <a:endParaRPr lang="en-US" sz="2600" b="0" strike="noStrike" spc="-1">
                <a:latin typeface="Arial"/>
              </a:endParaRPr>
            </a:p>
          </p:txBody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B808F036-03E3-2544-A568-21DD94FB1E1A}"/>
                </a:ext>
              </a:extLst>
            </p:cNvPr>
            <p:cNvSpPr/>
            <p:nvPr/>
          </p:nvSpPr>
          <p:spPr>
            <a:xfrm>
              <a:off x="3300840" y="2383200"/>
              <a:ext cx="142920" cy="147600"/>
            </a:xfrm>
            <a:prstGeom prst="rect">
              <a:avLst/>
            </a:prstGeom>
            <a:solidFill>
              <a:srgbClr val="FF6600"/>
            </a:soli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" name="CustomShape 10">
            <a:extLst>
              <a:ext uri="{FF2B5EF4-FFF2-40B4-BE49-F238E27FC236}">
                <a16:creationId xmlns:a16="http://schemas.microsoft.com/office/drawing/2014/main" id="{528DF32D-9A87-9B44-B707-401640778E92}"/>
              </a:ext>
            </a:extLst>
          </p:cNvPr>
          <p:cNvSpPr/>
          <p:nvPr/>
        </p:nvSpPr>
        <p:spPr>
          <a:xfrm>
            <a:off x="4395847" y="988643"/>
            <a:ext cx="1429200" cy="21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http://</a:t>
            </a:r>
            <a:r>
              <a:rPr lang="en-US" sz="800" b="0" strike="noStrike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eoimages.gsfc.nasa.gov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20" name="CustomShape 14">
            <a:extLst>
              <a:ext uri="{FF2B5EF4-FFF2-40B4-BE49-F238E27FC236}">
                <a16:creationId xmlns:a16="http://schemas.microsoft.com/office/drawing/2014/main" id="{E61AE0F5-1A9A-D34B-88FA-2B81640CAC2B}"/>
              </a:ext>
            </a:extLst>
          </p:cNvPr>
          <p:cNvSpPr/>
          <p:nvPr/>
        </p:nvSpPr>
        <p:spPr>
          <a:xfrm>
            <a:off x="476126" y="988643"/>
            <a:ext cx="2068560" cy="567360"/>
          </a:xfrm>
          <a:prstGeom prst="rect">
            <a:avLst/>
          </a:prstGeom>
          <a:gradFill rotWithShape="0">
            <a:gsLst>
              <a:gs pos="0">
                <a:srgbClr val="0D0D0D"/>
              </a:gs>
              <a:gs pos="100000">
                <a:srgbClr val="595959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i="1" strike="noStrike" spc="-1" dirty="0">
                <a:solidFill>
                  <a:srgbClr val="FFFFFF"/>
                </a:solidFill>
                <a:latin typeface="Calibri"/>
                <a:ea typeface="ＭＳ Ｐゴシック"/>
              </a:rPr>
              <a:t>Source Scenario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21" name="CustomShape 15">
            <a:extLst>
              <a:ext uri="{FF2B5EF4-FFF2-40B4-BE49-F238E27FC236}">
                <a16:creationId xmlns:a16="http://schemas.microsoft.com/office/drawing/2014/main" id="{5AF547EB-844D-8A40-9FDF-33094EF8D593}"/>
              </a:ext>
            </a:extLst>
          </p:cNvPr>
          <p:cNvSpPr/>
          <p:nvPr/>
        </p:nvSpPr>
        <p:spPr>
          <a:xfrm>
            <a:off x="4301167" y="3687771"/>
            <a:ext cx="1618560" cy="790560"/>
          </a:xfrm>
          <a:prstGeom prst="rect">
            <a:avLst/>
          </a:prstGeom>
          <a:gradFill rotWithShape="0">
            <a:gsLst>
              <a:gs pos="0">
                <a:srgbClr val="0D0D0D"/>
              </a:gs>
              <a:gs pos="100000">
                <a:srgbClr val="595959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FFFFFF"/>
                </a:solidFill>
                <a:latin typeface="Calibri"/>
                <a:ea typeface="ＭＳ Ｐゴシック"/>
              </a:rPr>
              <a:t>GMPE or Simulation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3" name="TextShape 16">
            <a:extLst>
              <a:ext uri="{FF2B5EF4-FFF2-40B4-BE49-F238E27FC236}">
                <a16:creationId xmlns:a16="http://schemas.microsoft.com/office/drawing/2014/main" id="{4B33354A-8CE7-AC49-B0D4-6DB4E6E94C8A}"/>
              </a:ext>
            </a:extLst>
          </p:cNvPr>
          <p:cNvSpPr txBox="1"/>
          <p:nvPr/>
        </p:nvSpPr>
        <p:spPr>
          <a:xfrm>
            <a:off x="6294487" y="531350"/>
            <a:ext cx="4930560" cy="15612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pPr marL="342900" indent="-342900">
              <a:buFont typeface="+mj-lt"/>
              <a:buAutoNum type="arabicParenR"/>
            </a:pPr>
            <a:r>
              <a:rPr lang="en-US" dirty="0"/>
              <a:t>Select one or more sources through specific magnitude and distance combinations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Compute expected ground motion (accounting for variability)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97C0C8D-A3AA-6640-A98F-5D8265F478D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532340" y="2196841"/>
            <a:ext cx="3458929" cy="4129809"/>
          </a:xfrm>
          <a:prstGeom prst="rect">
            <a:avLst/>
          </a:prstGeom>
          <a:ln w="0">
            <a:noFill/>
          </a:ln>
        </p:spPr>
      </p:pic>
      <p:sp>
        <p:nvSpPr>
          <p:cNvPr id="25" name="CustomShape 15">
            <a:extLst>
              <a:ext uri="{FF2B5EF4-FFF2-40B4-BE49-F238E27FC236}">
                <a16:creationId xmlns:a16="http://schemas.microsoft.com/office/drawing/2014/main" id="{CFB13CA7-0B7E-B247-907D-795910552158}"/>
              </a:ext>
            </a:extLst>
          </p:cNvPr>
          <p:cNvSpPr/>
          <p:nvPr/>
        </p:nvSpPr>
        <p:spPr>
          <a:xfrm>
            <a:off x="9348216" y="3219743"/>
            <a:ext cx="1618560" cy="790560"/>
          </a:xfrm>
          <a:prstGeom prst="rect">
            <a:avLst/>
          </a:prstGeom>
          <a:gradFill rotWithShape="0">
            <a:gsLst>
              <a:gs pos="0">
                <a:srgbClr val="0D0D0D"/>
              </a:gs>
              <a:gs pos="100000">
                <a:srgbClr val="595959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i="1" strike="noStrike" spc="-1" dirty="0">
                <a:solidFill>
                  <a:srgbClr val="FFFFFF"/>
                </a:solidFill>
                <a:latin typeface="Calibri"/>
                <a:ea typeface="ＭＳ Ｐゴシック"/>
              </a:rPr>
              <a:t>Shaking Scenario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6" name="CustomShape 4">
            <a:extLst>
              <a:ext uri="{FF2B5EF4-FFF2-40B4-BE49-F238E27FC236}">
                <a16:creationId xmlns:a16="http://schemas.microsoft.com/office/drawing/2014/main" id="{B1473165-F3F1-7548-B2B0-661641BD9EDA}"/>
              </a:ext>
            </a:extLst>
          </p:cNvPr>
          <p:cNvSpPr/>
          <p:nvPr/>
        </p:nvSpPr>
        <p:spPr>
          <a:xfrm rot="5400000">
            <a:off x="1184555" y="3870760"/>
            <a:ext cx="863308" cy="781971"/>
          </a:xfrm>
          <a:prstGeom prst="bentUpArrow">
            <a:avLst>
              <a:gd name="adj1" fmla="val 38302"/>
              <a:gd name="adj2" fmla="val 37360"/>
              <a:gd name="adj3" fmla="val 33561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14">
            <a:extLst>
              <a:ext uri="{FF2B5EF4-FFF2-40B4-BE49-F238E27FC236}">
                <a16:creationId xmlns:a16="http://schemas.microsoft.com/office/drawing/2014/main" id="{84A09C35-E96E-E14A-92C2-8A7A98A9579B}"/>
              </a:ext>
            </a:extLst>
          </p:cNvPr>
          <p:cNvSpPr/>
          <p:nvPr/>
        </p:nvSpPr>
        <p:spPr>
          <a:xfrm rot="16200000">
            <a:off x="5615626" y="4802009"/>
            <a:ext cx="577379" cy="780343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870423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85365" y="311226"/>
            <a:ext cx="3201631" cy="13077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to know the Lecturer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F95DD-DCB5-8D4D-A34E-CCBE3F17BFB2}"/>
              </a:ext>
            </a:extLst>
          </p:cNvPr>
          <p:cNvSpPr txBox="1"/>
          <p:nvPr/>
        </p:nvSpPr>
        <p:spPr>
          <a:xfrm>
            <a:off x="5551375" y="401753"/>
            <a:ext cx="2158560" cy="424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1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 dirty="0">
                <a:ln>
                  <a:noFill/>
                </a:ln>
                <a:latin typeface="Manjari Regular" pitchFamily="18"/>
                <a:ea typeface="Noto Sans CJK SC" pitchFamily="2"/>
                <a:cs typeface="Lohit Devanagari" pitchFamily="2"/>
              </a:rPr>
              <a:t>Valerio Poggi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1B001D13-0F1E-B34C-91A7-0A797B254086}"/>
              </a:ext>
            </a:extLst>
          </p:cNvPr>
          <p:cNvSpPr/>
          <p:nvPr/>
        </p:nvSpPr>
        <p:spPr>
          <a:xfrm>
            <a:off x="6632095" y="822952"/>
            <a:ext cx="0" cy="5303521"/>
          </a:xfrm>
          <a:prstGeom prst="line">
            <a:avLst/>
          </a:prstGeom>
          <a:noFill/>
          <a:ln w="54720">
            <a:solidFill>
              <a:srgbClr val="729FCF"/>
            </a:solidFill>
            <a:prstDash val="solid"/>
            <a:tailEnd type="arrow"/>
          </a:ln>
        </p:spPr>
        <p:txBody>
          <a:bodyPr wrap="none" lIns="117360" tIns="72360" rIns="117360" bIns="7236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C8DA2778-BA3D-F043-B005-1A03D5CF4B86}"/>
              </a:ext>
            </a:extLst>
          </p:cNvPr>
          <p:cNvSpPr/>
          <p:nvPr/>
        </p:nvSpPr>
        <p:spPr>
          <a:xfrm>
            <a:off x="6632095" y="1471672"/>
            <a:ext cx="2377440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wrap="none" lIns="108360" tIns="63360" rIns="108360" bIns="6336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35FC8-1535-2748-A27D-A87B353D3D56}"/>
              </a:ext>
            </a:extLst>
          </p:cNvPr>
          <p:cNvSpPr txBox="1"/>
          <p:nvPr/>
        </p:nvSpPr>
        <p:spPr>
          <a:xfrm>
            <a:off x="6814975" y="1122472"/>
            <a:ext cx="2103120" cy="34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Manjari Regular" pitchFamily="18"/>
                <a:ea typeface="Noto Sans CJK SC" pitchFamily="2"/>
                <a:cs typeface="Lohit Devanagari" pitchFamily="2"/>
              </a:rPr>
              <a:t>Bsc+Msc Geology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4FEBA-20C8-F348-BCDA-FF8628F7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951775" y="1681913"/>
            <a:ext cx="2900160" cy="9669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A9078773-EAA1-424F-BA2F-979227057A08}"/>
              </a:ext>
            </a:extLst>
          </p:cNvPr>
          <p:cNvSpPr/>
          <p:nvPr/>
        </p:nvSpPr>
        <p:spPr>
          <a:xfrm>
            <a:off x="4254655" y="2350073"/>
            <a:ext cx="2377440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wrap="none" lIns="108360" tIns="63360" rIns="108360" bIns="6336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072CC-E982-F34C-A1BA-1C7C886B34D1}"/>
              </a:ext>
            </a:extLst>
          </p:cNvPr>
          <p:cNvSpPr txBox="1"/>
          <p:nvPr/>
        </p:nvSpPr>
        <p:spPr>
          <a:xfrm>
            <a:off x="4437535" y="1948313"/>
            <a:ext cx="2103120" cy="34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Manjari Regular" pitchFamily="18"/>
                <a:ea typeface="Noto Sans CJK SC" pitchFamily="2"/>
                <a:cs typeface="Lohit Devanagari" pitchFamily="2"/>
              </a:rPr>
              <a:t>PhD Geophysics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88A27B36-8D69-0E4D-8A33-77738DFB7B72}"/>
              </a:ext>
            </a:extLst>
          </p:cNvPr>
          <p:cNvSpPr/>
          <p:nvPr/>
        </p:nvSpPr>
        <p:spPr>
          <a:xfrm>
            <a:off x="5443374" y="822952"/>
            <a:ext cx="2377440" cy="0"/>
          </a:xfrm>
          <a:prstGeom prst="line">
            <a:avLst/>
          </a:prstGeom>
          <a:noFill/>
          <a:ln w="54720">
            <a:solidFill>
              <a:srgbClr val="729FCF"/>
            </a:solidFill>
            <a:prstDash val="solid"/>
          </a:ln>
        </p:spPr>
        <p:txBody>
          <a:bodyPr wrap="none" lIns="117360" tIns="72360" rIns="117360" bIns="7236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B6F75F98-19A8-CF49-A52B-6E6757BAEE17}"/>
              </a:ext>
            </a:extLst>
          </p:cNvPr>
          <p:cNvSpPr/>
          <p:nvPr/>
        </p:nvSpPr>
        <p:spPr>
          <a:xfrm>
            <a:off x="6632095" y="3245033"/>
            <a:ext cx="2377440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wrap="none" lIns="108360" tIns="63360" rIns="108360" bIns="6336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23CD16-FD57-654F-9BCD-3AF0E57001F5}"/>
              </a:ext>
            </a:extLst>
          </p:cNvPr>
          <p:cNvSpPr txBox="1"/>
          <p:nvPr/>
        </p:nvSpPr>
        <p:spPr>
          <a:xfrm>
            <a:off x="6814975" y="2895833"/>
            <a:ext cx="2377439" cy="34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Manjari Regular" pitchFamily="18"/>
                <a:ea typeface="Noto Sans CJK SC" pitchFamily="2"/>
                <a:cs typeface="Lohit Devanagari" pitchFamily="2"/>
              </a:rPr>
              <a:t>Researcher/Lecturer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93966E-BED2-8340-BA06-2D959202E2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89855" y="3441593"/>
            <a:ext cx="3238200" cy="1074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9F8F9102-43B0-C84D-82EE-EA5B46ADB0D7}"/>
              </a:ext>
            </a:extLst>
          </p:cNvPr>
          <p:cNvSpPr/>
          <p:nvPr/>
        </p:nvSpPr>
        <p:spPr>
          <a:xfrm>
            <a:off x="4254655" y="4156553"/>
            <a:ext cx="2377440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wrap="none" lIns="108360" tIns="63360" rIns="108360" bIns="6336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33FA0A-9A90-3148-BB8D-05FCDB3875F9}"/>
              </a:ext>
            </a:extLst>
          </p:cNvPr>
          <p:cNvSpPr txBox="1"/>
          <p:nvPr/>
        </p:nvSpPr>
        <p:spPr>
          <a:xfrm>
            <a:off x="4437535" y="3807353"/>
            <a:ext cx="2103120" cy="34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Manjari Regular" pitchFamily="18"/>
                <a:ea typeface="Noto Sans CJK SC" pitchFamily="2"/>
                <a:cs typeface="Lohit Devanagari" pitchFamily="2"/>
              </a:rPr>
              <a:t>Hazard Scientist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4A0BBF-7AA0-6545-9654-108C1B77316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48295" y="4425113"/>
            <a:ext cx="257292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3E83BBDC-F9DF-3F44-9574-1FCBF43A84DC}"/>
              </a:ext>
            </a:extLst>
          </p:cNvPr>
          <p:cNvSpPr/>
          <p:nvPr/>
        </p:nvSpPr>
        <p:spPr>
          <a:xfrm>
            <a:off x="6632095" y="4921193"/>
            <a:ext cx="2377440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wrap="none" lIns="108360" tIns="63360" rIns="108360" bIns="6336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2AE120-C351-4B4B-869B-24EE7F63B592}"/>
              </a:ext>
            </a:extLst>
          </p:cNvPr>
          <p:cNvSpPr txBox="1"/>
          <p:nvPr/>
        </p:nvSpPr>
        <p:spPr>
          <a:xfrm>
            <a:off x="6814975" y="4571993"/>
            <a:ext cx="2103120" cy="34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Manjari Regular" pitchFamily="18"/>
                <a:ea typeface="Noto Sans CJK SC" pitchFamily="2"/>
                <a:cs typeface="Lohit Devanagari" pitchFamily="2"/>
              </a:rPr>
              <a:t>Researcher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6DEC183F-1DBD-A544-A84E-54AA136CB09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13655" y="2396873"/>
            <a:ext cx="360755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3F39E0-20E7-B04A-A2C9-F3CC0B996EC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868255" y="5164193"/>
            <a:ext cx="3124800" cy="104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93E9BD9F-1BF1-B447-836A-75DD4719A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" y="3821977"/>
            <a:ext cx="1708626" cy="21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07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Defining a Reasonable Scenario… ?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567F4015-8EFE-8F4F-8BC3-E8E33FCCC8D2}"/>
              </a:ext>
            </a:extLst>
          </p:cNvPr>
          <p:cNvSpPr txBox="1"/>
          <p:nvPr/>
        </p:nvSpPr>
        <p:spPr>
          <a:xfrm>
            <a:off x="466724" y="1056420"/>
            <a:ext cx="10021981" cy="30206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just"/>
            <a:r>
              <a:rPr lang="en-US" sz="1600" b="0" strike="noStrike" spc="-1" dirty="0">
                <a:latin typeface="Century Gothic" panose="020B0502020202020204" pitchFamily="34" charset="0"/>
              </a:rPr>
              <a:t>Note that worst-case ground motion is generally </a:t>
            </a:r>
            <a:r>
              <a:rPr lang="en-US" sz="1600" b="1" strike="noStrike" spc="-1" dirty="0">
                <a:latin typeface="Century Gothic" panose="020B0502020202020204" pitchFamily="34" charset="0"/>
              </a:rPr>
              <a:t>NOT</a:t>
            </a:r>
            <a:r>
              <a:rPr lang="en-US" sz="1600" b="0" strike="noStrike" spc="-1" dirty="0">
                <a:latin typeface="Century Gothic" panose="020B0502020202020204" pitchFamily="34" charset="0"/>
              </a:rPr>
              <a:t> selected in deterministic approach.</a:t>
            </a:r>
          </a:p>
          <a:p>
            <a:pPr algn="just"/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/>
            <a:r>
              <a:rPr lang="en-US" sz="1600" b="0" strike="noStrike" spc="-1" dirty="0">
                <a:latin typeface="Century Gothic" panose="020B0502020202020204" pitchFamily="34" charset="0"/>
              </a:rPr>
              <a:t>Combing largest earthquake with the worst-case ground motion is too unlikely a case:</a:t>
            </a:r>
          </a:p>
          <a:p>
            <a:pPr algn="just"/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/>
            <a:r>
              <a:rPr lang="en-US" sz="1600" b="0" strike="noStrike" spc="-1" dirty="0">
                <a:latin typeface="Century Gothic" panose="020B0502020202020204" pitchFamily="34" charset="0"/>
              </a:rPr>
              <a:t>→ The occurrence of the maximum earthquake is </a:t>
            </a:r>
            <a:r>
              <a:rPr lang="en-US" sz="1600" b="1" strike="noStrike" spc="-1" dirty="0">
                <a:solidFill>
                  <a:srgbClr val="C9211E"/>
                </a:solidFill>
                <a:latin typeface="Century Gothic" panose="020B0502020202020204" pitchFamily="34" charset="0"/>
              </a:rPr>
              <a:t>rare</a:t>
            </a:r>
            <a:r>
              <a:rPr lang="en-US" sz="1600" b="0" strike="noStrike" spc="-1" dirty="0">
                <a:latin typeface="Century Gothic" panose="020B0502020202020204" pitchFamily="34" charset="0"/>
              </a:rPr>
              <a:t>, so it is not “</a:t>
            </a:r>
            <a:r>
              <a:rPr lang="en-US" sz="1600" b="0" u="sng" strike="noStrike" spc="-1" dirty="0">
                <a:uFillTx/>
                <a:latin typeface="Century Gothic" panose="020B0502020202020204" pitchFamily="34" charset="0"/>
              </a:rPr>
              <a:t>reasonable</a:t>
            </a:r>
            <a:r>
              <a:rPr lang="en-US" sz="1600" b="0" strike="noStrike" spc="-1" dirty="0">
                <a:latin typeface="Century Gothic" panose="020B0502020202020204" pitchFamily="34" charset="0"/>
              </a:rPr>
              <a:t>” to use a worst-case ground motion for this earthquake. Chose something smaller than the worst-case ground motion that is “</a:t>
            </a:r>
            <a:r>
              <a:rPr lang="en-US" sz="1600" b="0" u="sng" strike="noStrike" spc="-1" dirty="0">
                <a:uFillTx/>
                <a:latin typeface="Century Gothic" panose="020B0502020202020204" pitchFamily="34" charset="0"/>
              </a:rPr>
              <a:t>reasonable</a:t>
            </a:r>
            <a:r>
              <a:rPr lang="en-US" sz="1600" b="0" strike="noStrike" spc="-1" dirty="0">
                <a:latin typeface="Century Gothic" panose="020B0502020202020204" pitchFamily="34" charset="0"/>
              </a:rPr>
              <a:t>”, but reasonable is of difficult quantification.</a:t>
            </a:r>
          </a:p>
          <a:p>
            <a:pPr algn="just"/>
            <a:endParaRPr lang="en-US" sz="1600" spc="-1" dirty="0">
              <a:latin typeface="Century Gothic" panose="020B0502020202020204" pitchFamily="34" charset="0"/>
            </a:endParaRPr>
          </a:p>
          <a:p>
            <a:pPr algn="just"/>
            <a:r>
              <a:rPr lang="en-US" sz="1600" spc="-1" dirty="0">
                <a:latin typeface="Century Gothic" panose="020B0502020202020204" pitchFamily="34" charset="0"/>
              </a:rPr>
              <a:t>→ What </a:t>
            </a:r>
            <a:r>
              <a:rPr lang="en-US" sz="1600" b="0" strike="noStrike" spc="-1" dirty="0">
                <a:latin typeface="Century Gothic" panose="020B0502020202020204" pitchFamily="34" charset="0"/>
              </a:rPr>
              <a:t>if several sources are present? Is the closest source always the most dangerous?</a:t>
            </a:r>
          </a:p>
          <a:p>
            <a:pPr algn="just"/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/>
            <a:r>
              <a:rPr lang="en-US" sz="1600" b="0" strike="noStrike" spc="-1" dirty="0">
                <a:latin typeface="Century Gothic" panose="020B0502020202020204" pitchFamily="34" charset="0"/>
                <a:ea typeface="WenQuanYi Micro Hei"/>
              </a:rPr>
              <a:t>→ </a:t>
            </a:r>
            <a:r>
              <a:rPr lang="en-US" sz="1600" b="1" strike="noStrike" spc="-1" dirty="0">
                <a:solidFill>
                  <a:srgbClr val="0000CC"/>
                </a:solidFill>
                <a:latin typeface="Century Gothic" panose="020B0502020202020204" pitchFamily="34" charset="0"/>
                <a:ea typeface="WenQuanYi Micro Hei"/>
              </a:rPr>
              <a:t>There is clear need to account for spatial-temporal variability </a:t>
            </a:r>
            <a:r>
              <a:rPr lang="en-US" sz="1600" b="1" strike="noStrike" spc="-1" dirty="0">
                <a:solidFill>
                  <a:srgbClr val="0000CC"/>
                </a:solidFill>
                <a:latin typeface="Century Gothic" panose="020B0502020202020204" pitchFamily="34" charset="0"/>
              </a:rPr>
              <a:t>and to evaluate ground motion exceedance!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5" name="CustomShape 10">
            <a:extLst>
              <a:ext uri="{FF2B5EF4-FFF2-40B4-BE49-F238E27FC236}">
                <a16:creationId xmlns:a16="http://schemas.microsoft.com/office/drawing/2014/main" id="{F6DB3366-93EA-B94F-B230-A9DC52FB37D7}"/>
              </a:ext>
            </a:extLst>
          </p:cNvPr>
          <p:cNvSpPr/>
          <p:nvPr/>
        </p:nvSpPr>
        <p:spPr>
          <a:xfrm>
            <a:off x="3162694" y="4841047"/>
            <a:ext cx="4351349" cy="1163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</a:rPr>
              <a:t>This is done in Probabilistic</a:t>
            </a:r>
            <a:endParaRPr lang="en-US" b="0" strike="noStrike" spc="-1" dirty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</a:rPr>
              <a:t>Seismic Hazard Analysis (PSHA)….</a:t>
            </a:r>
            <a:endParaRPr lang="en-US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D3F86B94-DA09-BD43-97DF-367CD2FFED66}"/>
              </a:ext>
            </a:extLst>
          </p:cNvPr>
          <p:cNvSpPr/>
          <p:nvPr/>
        </p:nvSpPr>
        <p:spPr>
          <a:xfrm>
            <a:off x="5020514" y="4077045"/>
            <a:ext cx="715696" cy="933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18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Probabilistic Seismic Hazard Analysis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37F378A-626F-584C-987E-D093919CDC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91646" y="3114943"/>
            <a:ext cx="2342880" cy="2228040"/>
          </a:xfrm>
          <a:prstGeom prst="rect">
            <a:avLst/>
          </a:prstGeom>
          <a:ln w="0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71402E9-0E0B-4B47-A2B4-F5F885210ED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09126" y="3258271"/>
            <a:ext cx="2709720" cy="212472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47609410-8FE3-EE43-AEEB-2E04871F5DE6}"/>
              </a:ext>
            </a:extLst>
          </p:cNvPr>
          <p:cNvSpPr/>
          <p:nvPr/>
        </p:nvSpPr>
        <p:spPr>
          <a:xfrm>
            <a:off x="858532" y="2193067"/>
            <a:ext cx="1592593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u="sng" strike="noStrike" spc="-1" dirty="0">
                <a:solidFill>
                  <a:srgbClr val="008000"/>
                </a:solidFill>
                <a:uFillTx/>
                <a:latin typeface="Century Gothic" panose="020B0502020202020204" pitchFamily="34" charset="0"/>
                <a:ea typeface="ＭＳ Ｐゴシック"/>
              </a:rPr>
              <a:t>Where</a:t>
            </a:r>
            <a:endParaRPr lang="en-US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Seismogenic</a:t>
            </a:r>
            <a:endParaRPr lang="en-US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Models</a:t>
            </a:r>
            <a:endParaRPr lang="en-US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ED9534D5-3CAA-3740-BCF2-22C110CA1832}"/>
              </a:ext>
            </a:extLst>
          </p:cNvPr>
          <p:cNvSpPr/>
          <p:nvPr/>
        </p:nvSpPr>
        <p:spPr>
          <a:xfrm>
            <a:off x="4048733" y="3258271"/>
            <a:ext cx="236126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u="sng" strike="noStrike" spc="-1" dirty="0">
                <a:solidFill>
                  <a:srgbClr val="3366FF"/>
                </a:solidFill>
                <a:uFillTx/>
                <a:latin typeface="Century Gothic" panose="020B0502020202020204" pitchFamily="34" charset="0"/>
                <a:ea typeface="ＭＳ Ｐゴシック"/>
              </a:rPr>
              <a:t>When (how often)</a:t>
            </a:r>
            <a:endParaRPr lang="en-US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Recurrence Models</a:t>
            </a:r>
            <a:endParaRPr lang="en-US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A8105C6D-B6A4-9E4E-B249-9B934DB2EC16}"/>
              </a:ext>
            </a:extLst>
          </p:cNvPr>
          <p:cNvSpPr/>
          <p:nvPr/>
        </p:nvSpPr>
        <p:spPr>
          <a:xfrm>
            <a:off x="7321143" y="2315409"/>
            <a:ext cx="1885686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u="sng" strike="noStrike" spc="-1" dirty="0">
                <a:solidFill>
                  <a:srgbClr val="FF0000"/>
                </a:solidFill>
                <a:uFillTx/>
                <a:latin typeface="Century Gothic" panose="020B0502020202020204" pitchFamily="34" charset="0"/>
                <a:ea typeface="ＭＳ Ｐゴシック"/>
              </a:rPr>
              <a:t>How (strong)</a:t>
            </a:r>
            <a:endParaRPr lang="en-US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Ground Motion</a:t>
            </a:r>
            <a:endParaRPr lang="en-US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Models</a:t>
            </a:r>
            <a:endParaRPr lang="en-US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1" name="CustomShape 5">
            <a:extLst>
              <a:ext uri="{FF2B5EF4-FFF2-40B4-BE49-F238E27FC236}">
                <a16:creationId xmlns:a16="http://schemas.microsoft.com/office/drawing/2014/main" id="{60D649CF-1911-B842-964B-136F6E96A950}"/>
              </a:ext>
            </a:extLst>
          </p:cNvPr>
          <p:cNvSpPr/>
          <p:nvPr/>
        </p:nvSpPr>
        <p:spPr>
          <a:xfrm>
            <a:off x="858532" y="5284288"/>
            <a:ext cx="1322640" cy="21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Modified from Baker (2008)</a:t>
            </a:r>
            <a:endParaRPr lang="en-US" sz="800" b="0" strike="noStrike" spc="-1">
              <a:latin typeface="Arial"/>
            </a:endParaRP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4F3444E7-CAD5-A344-87C6-BB643AD3DDF3}"/>
              </a:ext>
            </a:extLst>
          </p:cNvPr>
          <p:cNvGrpSpPr/>
          <p:nvPr/>
        </p:nvGrpSpPr>
        <p:grpSpPr>
          <a:xfrm>
            <a:off x="3741486" y="3933870"/>
            <a:ext cx="2690640" cy="2119680"/>
            <a:chOff x="3527280" y="4206240"/>
            <a:chExt cx="2690640" cy="2119680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C1B4EFE-3D80-F54E-9A69-6A7AEC896929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527280" y="4206240"/>
              <a:ext cx="2690640" cy="2119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" name="CustomShape 7">
              <a:extLst>
                <a:ext uri="{FF2B5EF4-FFF2-40B4-BE49-F238E27FC236}">
                  <a16:creationId xmlns:a16="http://schemas.microsoft.com/office/drawing/2014/main" id="{674EB76C-055B-7949-B327-C1A3B00E23C8}"/>
                </a:ext>
              </a:extLst>
            </p:cNvPr>
            <p:cNvSpPr/>
            <p:nvPr/>
          </p:nvSpPr>
          <p:spPr>
            <a:xfrm>
              <a:off x="4385880" y="486360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8">
              <a:extLst>
                <a:ext uri="{FF2B5EF4-FFF2-40B4-BE49-F238E27FC236}">
                  <a16:creationId xmlns:a16="http://schemas.microsoft.com/office/drawing/2014/main" id="{A5C07E3F-A0CC-7A4C-B2CD-9B57F2B494F9}"/>
                </a:ext>
              </a:extLst>
            </p:cNvPr>
            <p:cNvSpPr/>
            <p:nvPr/>
          </p:nvSpPr>
          <p:spPr>
            <a:xfrm>
              <a:off x="4538160" y="503568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9">
              <a:extLst>
                <a:ext uri="{FF2B5EF4-FFF2-40B4-BE49-F238E27FC236}">
                  <a16:creationId xmlns:a16="http://schemas.microsoft.com/office/drawing/2014/main" id="{9CC16857-21D1-3A4A-822B-AB71176A48A1}"/>
                </a:ext>
              </a:extLst>
            </p:cNvPr>
            <p:cNvSpPr/>
            <p:nvPr/>
          </p:nvSpPr>
          <p:spPr>
            <a:xfrm>
              <a:off x="4654800" y="508968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0">
              <a:extLst>
                <a:ext uri="{FF2B5EF4-FFF2-40B4-BE49-F238E27FC236}">
                  <a16:creationId xmlns:a16="http://schemas.microsoft.com/office/drawing/2014/main" id="{FDD95291-7238-354D-AF8D-22EBC19FC822}"/>
                </a:ext>
              </a:extLst>
            </p:cNvPr>
            <p:cNvSpPr/>
            <p:nvPr/>
          </p:nvSpPr>
          <p:spPr>
            <a:xfrm>
              <a:off x="4792320" y="514368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1">
              <a:extLst>
                <a:ext uri="{FF2B5EF4-FFF2-40B4-BE49-F238E27FC236}">
                  <a16:creationId xmlns:a16="http://schemas.microsoft.com/office/drawing/2014/main" id="{087F8274-EA4C-C742-8E11-5AE2319E2525}"/>
                </a:ext>
              </a:extLst>
            </p:cNvPr>
            <p:cNvSpPr/>
            <p:nvPr/>
          </p:nvSpPr>
          <p:spPr>
            <a:xfrm>
              <a:off x="4941360" y="529200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2">
              <a:extLst>
                <a:ext uri="{FF2B5EF4-FFF2-40B4-BE49-F238E27FC236}">
                  <a16:creationId xmlns:a16="http://schemas.microsoft.com/office/drawing/2014/main" id="{684BB323-842D-5E45-A432-EF0A454222D6}"/>
                </a:ext>
              </a:extLst>
            </p:cNvPr>
            <p:cNvSpPr/>
            <p:nvPr/>
          </p:nvSpPr>
          <p:spPr>
            <a:xfrm>
              <a:off x="5015160" y="531900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3">
              <a:extLst>
                <a:ext uri="{FF2B5EF4-FFF2-40B4-BE49-F238E27FC236}">
                  <a16:creationId xmlns:a16="http://schemas.microsoft.com/office/drawing/2014/main" id="{811CE83A-92AC-DE40-BFF2-AD991FF343CB}"/>
                </a:ext>
              </a:extLst>
            </p:cNvPr>
            <p:cNvSpPr/>
            <p:nvPr/>
          </p:nvSpPr>
          <p:spPr>
            <a:xfrm>
              <a:off x="5125680" y="542520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4">
              <a:extLst>
                <a:ext uri="{FF2B5EF4-FFF2-40B4-BE49-F238E27FC236}">
                  <a16:creationId xmlns:a16="http://schemas.microsoft.com/office/drawing/2014/main" id="{98D69D60-1B00-8040-891D-214350CA1B62}"/>
                </a:ext>
              </a:extLst>
            </p:cNvPr>
            <p:cNvSpPr/>
            <p:nvPr/>
          </p:nvSpPr>
          <p:spPr>
            <a:xfrm>
              <a:off x="5227200" y="5452200"/>
              <a:ext cx="53640" cy="53640"/>
            </a:xfrm>
            <a:prstGeom prst="ellipse">
              <a:avLst/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16200000"/>
            </a:gra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" name="CustomShape 15">
            <a:extLst>
              <a:ext uri="{FF2B5EF4-FFF2-40B4-BE49-F238E27FC236}">
                <a16:creationId xmlns:a16="http://schemas.microsoft.com/office/drawing/2014/main" id="{3C38F07D-F51E-D64A-845C-AC27E7A0E99B}"/>
              </a:ext>
            </a:extLst>
          </p:cNvPr>
          <p:cNvSpPr/>
          <p:nvPr/>
        </p:nvSpPr>
        <p:spPr>
          <a:xfrm>
            <a:off x="466724" y="930372"/>
            <a:ext cx="10947139" cy="11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probability that a certain ground motion level will be exceeded in a given time interval is computed by considering the earthquake scenarios generated by all potential sources within a certain distance range from the investigated site.</a:t>
            </a:r>
          </a:p>
        </p:txBody>
      </p:sp>
    </p:spTree>
    <p:extLst>
      <p:ext uri="{BB962C8B-B14F-4D97-AF65-F5344CB8AC3E}">
        <p14:creationId xmlns:p14="http://schemas.microsoft.com/office/powerpoint/2010/main" val="74464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466725" y="952337"/>
            <a:ext cx="10572534" cy="784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rate </a:t>
            </a:r>
            <a:r>
              <a:rPr lang="el-GR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λ 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 events with intensity (IM) larger than a value x experienced at a given site from the contribution of all sources can be formalized as: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Earthquake Hazard Integral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C264BA-B435-624B-BA77-1C498AB45825}"/>
              </a:ext>
            </a:extLst>
          </p:cNvPr>
          <p:cNvGrpSpPr/>
          <p:nvPr/>
        </p:nvGrpSpPr>
        <p:grpSpPr>
          <a:xfrm>
            <a:off x="1206531" y="2084349"/>
            <a:ext cx="9169920" cy="2086560"/>
            <a:chOff x="1152741" y="1890712"/>
            <a:chExt cx="9169920" cy="20865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Formula 2">
                  <a:extLst>
                    <a:ext uri="{FF2B5EF4-FFF2-40B4-BE49-F238E27FC236}">
                      <a16:creationId xmlns:a16="http://schemas.microsoft.com/office/drawing/2014/main" id="{8B59A860-26D6-C949-AC3A-D9E62BA4CB23}"/>
                    </a:ext>
                  </a:extLst>
                </p:cNvPr>
                <p:cNvSpPr txBox="1"/>
                <p:nvPr/>
              </p:nvSpPr>
              <p:spPr>
                <a:xfrm>
                  <a:off x="1152741" y="1890712"/>
                  <a:ext cx="9169920" cy="9144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lit/>
                                <m:nor/>
                              </m:rPr>
                              <a:rPr/>
                              <m:t>IM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≥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𝑠𝑜𝑢𝑟𝑐𝑒𝑠</m:t>
                                </m:r>
                              </m:sub>
                            </m:sSub>
                          </m:sup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nary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≥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e>
                        </m:d>
                        <m:nary>
                          <m:nary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sub>
                              <m:sup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sup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lit/>
                                        <m:nor/>
                                      </m:rPr>
                                      <a:rPr/>
                                      <m:t>IM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≥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m:rPr>
                                        <m:lit/>
                                        <m:nor/>
                                      </m:rPr>
                                      <a:rPr/>
                                      <m:t>|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m:rPr>
                                        <m:lit/>
                                        <m:nor/>
                                      </m:rPr>
                                      <a:rPr/>
                                      <m:t>|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𝑑𝑚𝑑𝑟</m:t>
                                </m:r>
                              </m:e>
                            </m:nary>
                          </m:e>
                        </m:nary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4" name="Formula 2">
                  <a:extLst>
                    <a:ext uri="{FF2B5EF4-FFF2-40B4-BE49-F238E27FC236}">
                      <a16:creationId xmlns:a16="http://schemas.microsoft.com/office/drawing/2014/main" id="{8B59A860-26D6-C949-AC3A-D9E62BA4C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741" y="1890712"/>
                  <a:ext cx="9169920" cy="914400"/>
                </a:xfrm>
                <a:prstGeom prst="rect">
                  <a:avLst/>
                </a:prstGeom>
                <a:blipFill>
                  <a:blip r:embed="rId2"/>
                  <a:stretch>
                    <a:fillRect t="-112329" b="-1630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CustomShape 4">
              <a:extLst>
                <a:ext uri="{FF2B5EF4-FFF2-40B4-BE49-F238E27FC236}">
                  <a16:creationId xmlns:a16="http://schemas.microsoft.com/office/drawing/2014/main" id="{2DEC7252-D28F-F24D-94AE-FA5220A6C9DC}"/>
                </a:ext>
              </a:extLst>
            </p:cNvPr>
            <p:cNvSpPr/>
            <p:nvPr/>
          </p:nvSpPr>
          <p:spPr>
            <a:xfrm>
              <a:off x="4338741" y="3612592"/>
              <a:ext cx="18619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Loop over sources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6" name="CustomShape 5">
              <a:extLst>
                <a:ext uri="{FF2B5EF4-FFF2-40B4-BE49-F238E27FC236}">
                  <a16:creationId xmlns:a16="http://schemas.microsoft.com/office/drawing/2014/main" id="{A0883FEE-0A7E-5E4D-BCC1-6E3ED2617B8E}"/>
                </a:ext>
              </a:extLst>
            </p:cNvPr>
            <p:cNvSpPr/>
            <p:nvPr/>
          </p:nvSpPr>
          <p:spPr>
            <a:xfrm>
              <a:off x="5634021" y="3228112"/>
              <a:ext cx="22492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Loop over magnitudes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9" name="CustomShape 6">
              <a:extLst>
                <a:ext uri="{FF2B5EF4-FFF2-40B4-BE49-F238E27FC236}">
                  <a16:creationId xmlns:a16="http://schemas.microsoft.com/office/drawing/2014/main" id="{6A7FF2EF-9E0A-0541-B307-3507DFDC4E60}"/>
                </a:ext>
              </a:extLst>
            </p:cNvPr>
            <p:cNvSpPr/>
            <p:nvPr/>
          </p:nvSpPr>
          <p:spPr>
            <a:xfrm>
              <a:off x="6163581" y="2840032"/>
              <a:ext cx="20174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Loop over distances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0" name="CustomShape 7">
              <a:extLst>
                <a:ext uri="{FF2B5EF4-FFF2-40B4-BE49-F238E27FC236}">
                  <a16:creationId xmlns:a16="http://schemas.microsoft.com/office/drawing/2014/main" id="{9E712D5F-C520-E045-A6CF-F03022710CA4}"/>
                </a:ext>
              </a:extLst>
            </p:cNvPr>
            <p:cNvSpPr/>
            <p:nvPr/>
          </p:nvSpPr>
          <p:spPr>
            <a:xfrm>
              <a:off x="5403981" y="2877832"/>
              <a:ext cx="733320" cy="146520"/>
            </a:xfrm>
            <a:prstGeom prst="bentConnector3">
              <a:avLst>
                <a:gd name="adj1" fmla="val 29"/>
              </a:avLst>
            </a:prstGeom>
            <a:noFill/>
            <a:ln w="25560">
              <a:solidFill>
                <a:srgbClr val="4F81BD"/>
              </a:solidFill>
              <a:round/>
              <a:tailEnd type="arrow" w="med" len="med"/>
            </a:ln>
            <a:effectLst>
              <a:outerShdw dist="20160" dir="540000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8">
              <a:extLst>
                <a:ext uri="{FF2B5EF4-FFF2-40B4-BE49-F238E27FC236}">
                  <a16:creationId xmlns:a16="http://schemas.microsoft.com/office/drawing/2014/main" id="{7382F042-1F00-3547-AF31-108503DE7C91}"/>
                </a:ext>
              </a:extLst>
            </p:cNvPr>
            <p:cNvSpPr/>
            <p:nvPr/>
          </p:nvSpPr>
          <p:spPr>
            <a:xfrm>
              <a:off x="5067381" y="2887552"/>
              <a:ext cx="554040" cy="526320"/>
            </a:xfrm>
            <a:prstGeom prst="bentConnector3">
              <a:avLst>
                <a:gd name="adj1" fmla="val -1638"/>
              </a:avLst>
            </a:prstGeom>
            <a:noFill/>
            <a:ln w="25560">
              <a:solidFill>
                <a:srgbClr val="4F81BD"/>
              </a:solidFill>
              <a:round/>
              <a:tailEnd type="arrow" w="med" len="med"/>
            </a:ln>
            <a:effectLst>
              <a:outerShdw dist="20160" dir="540000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9">
              <a:extLst>
                <a:ext uri="{FF2B5EF4-FFF2-40B4-BE49-F238E27FC236}">
                  <a16:creationId xmlns:a16="http://schemas.microsoft.com/office/drawing/2014/main" id="{B533D3EE-6835-AA4A-9F5D-59F218215444}"/>
                </a:ext>
              </a:extLst>
            </p:cNvPr>
            <p:cNvSpPr/>
            <p:nvPr/>
          </p:nvSpPr>
          <p:spPr>
            <a:xfrm>
              <a:off x="2953101" y="2880712"/>
              <a:ext cx="1370880" cy="916200"/>
            </a:xfrm>
            <a:prstGeom prst="bentConnector3">
              <a:avLst>
                <a:gd name="adj1" fmla="val 433"/>
              </a:avLst>
            </a:prstGeom>
            <a:noFill/>
            <a:ln w="25560">
              <a:solidFill>
                <a:srgbClr val="4F81BD"/>
              </a:solidFill>
              <a:round/>
              <a:tailEnd type="arrow" w="med" len="med"/>
            </a:ln>
            <a:effectLst>
              <a:outerShdw dist="20160" dir="540000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5405A076-0D74-1243-98DC-6E804B7F124E}"/>
                </a:ext>
              </a:extLst>
            </p:cNvPr>
            <p:cNvSpPr/>
            <p:nvPr/>
          </p:nvSpPr>
          <p:spPr>
            <a:xfrm>
              <a:off x="8538183" y="2565670"/>
              <a:ext cx="928440" cy="0"/>
            </a:xfrm>
            <a:prstGeom prst="line">
              <a:avLst/>
            </a:prstGeom>
            <a:ln w="25560">
              <a:solidFill>
                <a:srgbClr val="008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6C0BAB9A-FC02-AF42-B7CB-89369A6D52A8}"/>
                </a:ext>
              </a:extLst>
            </p:cNvPr>
            <p:cNvSpPr/>
            <p:nvPr/>
          </p:nvSpPr>
          <p:spPr>
            <a:xfrm>
              <a:off x="7703132" y="2565670"/>
              <a:ext cx="788760" cy="0"/>
            </a:xfrm>
            <a:prstGeom prst="line">
              <a:avLst/>
            </a:prstGeom>
            <a:ln w="25560">
              <a:solidFill>
                <a:srgbClr val="3366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1AF32413-22CA-5141-8292-6E46FCA13162}"/>
                </a:ext>
              </a:extLst>
            </p:cNvPr>
            <p:cNvSpPr/>
            <p:nvPr/>
          </p:nvSpPr>
          <p:spPr>
            <a:xfrm>
              <a:off x="6386707" y="2565670"/>
              <a:ext cx="1280160" cy="0"/>
            </a:xfrm>
            <a:prstGeom prst="line">
              <a:avLst/>
            </a:prstGeom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6" name="CustomShape 13">
              <a:extLst>
                <a:ext uri="{FF2B5EF4-FFF2-40B4-BE49-F238E27FC236}">
                  <a16:creationId xmlns:a16="http://schemas.microsoft.com/office/drawing/2014/main" id="{A20E027A-A596-C746-81E4-6FC75EA37DB7}"/>
                </a:ext>
              </a:extLst>
            </p:cNvPr>
            <p:cNvSpPr/>
            <p:nvPr/>
          </p:nvSpPr>
          <p:spPr>
            <a:xfrm>
              <a:off x="1163901" y="1890712"/>
              <a:ext cx="9158760" cy="969840"/>
            </a:xfrm>
            <a:custGeom>
              <a:avLst/>
              <a:gdLst/>
              <a:ahLst/>
              <a:cxnLst/>
              <a:rect l="0" t="0" r="r" b="b"/>
              <a:pathLst>
                <a:path w="25443" h="2696">
                  <a:moveTo>
                    <a:pt x="449" y="0"/>
                  </a:moveTo>
                  <a:lnTo>
                    <a:pt x="449" y="0"/>
                  </a:lnTo>
                  <a:cubicBezTo>
                    <a:pt x="370" y="0"/>
                    <a:pt x="293" y="21"/>
                    <a:pt x="225" y="60"/>
                  </a:cubicBezTo>
                  <a:cubicBezTo>
                    <a:pt x="156" y="100"/>
                    <a:pt x="100" y="156"/>
                    <a:pt x="60" y="225"/>
                  </a:cubicBezTo>
                  <a:cubicBezTo>
                    <a:pt x="21" y="293"/>
                    <a:pt x="0" y="370"/>
                    <a:pt x="0" y="449"/>
                  </a:cubicBezTo>
                  <a:lnTo>
                    <a:pt x="0" y="2245"/>
                  </a:lnTo>
                  <a:lnTo>
                    <a:pt x="0" y="2246"/>
                  </a:lnTo>
                  <a:cubicBezTo>
                    <a:pt x="0" y="2325"/>
                    <a:pt x="21" y="2402"/>
                    <a:pt x="60" y="2470"/>
                  </a:cubicBezTo>
                  <a:cubicBezTo>
                    <a:pt x="100" y="2539"/>
                    <a:pt x="156" y="2595"/>
                    <a:pt x="225" y="2635"/>
                  </a:cubicBezTo>
                  <a:cubicBezTo>
                    <a:pt x="293" y="2674"/>
                    <a:pt x="370" y="2695"/>
                    <a:pt x="449" y="2695"/>
                  </a:cubicBezTo>
                  <a:lnTo>
                    <a:pt x="24992" y="2695"/>
                  </a:lnTo>
                  <a:lnTo>
                    <a:pt x="24993" y="2695"/>
                  </a:lnTo>
                  <a:cubicBezTo>
                    <a:pt x="25072" y="2695"/>
                    <a:pt x="25149" y="2674"/>
                    <a:pt x="25217" y="2635"/>
                  </a:cubicBezTo>
                  <a:cubicBezTo>
                    <a:pt x="25286" y="2595"/>
                    <a:pt x="25342" y="2539"/>
                    <a:pt x="25382" y="2470"/>
                  </a:cubicBezTo>
                  <a:cubicBezTo>
                    <a:pt x="25421" y="2402"/>
                    <a:pt x="25442" y="2325"/>
                    <a:pt x="25442" y="2246"/>
                  </a:cubicBezTo>
                  <a:lnTo>
                    <a:pt x="25441" y="449"/>
                  </a:lnTo>
                  <a:lnTo>
                    <a:pt x="25442" y="449"/>
                  </a:lnTo>
                  <a:lnTo>
                    <a:pt x="25442" y="449"/>
                  </a:lnTo>
                  <a:cubicBezTo>
                    <a:pt x="25442" y="370"/>
                    <a:pt x="25421" y="293"/>
                    <a:pt x="25382" y="225"/>
                  </a:cubicBezTo>
                  <a:cubicBezTo>
                    <a:pt x="25342" y="156"/>
                    <a:pt x="25286" y="100"/>
                    <a:pt x="25217" y="60"/>
                  </a:cubicBezTo>
                  <a:cubicBezTo>
                    <a:pt x="25149" y="21"/>
                    <a:pt x="25072" y="0"/>
                    <a:pt x="24993" y="0"/>
                  </a:cubicBezTo>
                  <a:lnTo>
                    <a:pt x="449" y="0"/>
                  </a:lnTo>
                </a:path>
              </a:pathLst>
            </a:custGeom>
            <a:noFill/>
            <a:ln w="36720">
              <a:solidFill>
                <a:srgbClr val="0099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ormula 14">
                <a:extLst>
                  <a:ext uri="{FF2B5EF4-FFF2-40B4-BE49-F238E27FC236}">
                    <a16:creationId xmlns:a16="http://schemas.microsoft.com/office/drawing/2014/main" id="{65FE4653-1EB0-6B4C-B518-989F4118F918}"/>
                  </a:ext>
                </a:extLst>
              </p:cNvPr>
              <p:cNvSpPr txBox="1"/>
              <p:nvPr/>
            </p:nvSpPr>
            <p:spPr>
              <a:xfrm>
                <a:off x="3034737" y="4345116"/>
                <a:ext cx="1943640" cy="3898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≥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Formula 14">
                <a:extLst>
                  <a:ext uri="{FF2B5EF4-FFF2-40B4-BE49-F238E27FC236}">
                    <a16:creationId xmlns:a16="http://schemas.microsoft.com/office/drawing/2014/main" id="{65FE4653-1EB0-6B4C-B518-989F4118F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737" y="4345116"/>
                <a:ext cx="1943640" cy="389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ormula 15">
                <a:extLst>
                  <a:ext uri="{FF2B5EF4-FFF2-40B4-BE49-F238E27FC236}">
                    <a16:creationId xmlns:a16="http://schemas.microsoft.com/office/drawing/2014/main" id="{1D183354-F725-0E42-BA84-D13251953028}"/>
                  </a:ext>
                </a:extLst>
              </p:cNvPr>
              <p:cNvSpPr txBox="1"/>
              <p:nvPr/>
            </p:nvSpPr>
            <p:spPr>
              <a:xfrm>
                <a:off x="2119257" y="5505345"/>
                <a:ext cx="2078280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lit/>
                              <m:nor/>
                            </m:rPr>
                            <a:rPr/>
                            <m:t>IM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lit/>
                              <m:nor/>
                            </m:rPr>
                            <a:rPr/>
                            <m:t>|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" name="Formula 15">
                <a:extLst>
                  <a:ext uri="{FF2B5EF4-FFF2-40B4-BE49-F238E27FC236}">
                    <a16:creationId xmlns:a16="http://schemas.microsoft.com/office/drawing/2014/main" id="{1D183354-F725-0E42-BA84-D13251953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5505345"/>
                <a:ext cx="2078280" cy="369000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Formula 16">
                <a:extLst>
                  <a:ext uri="{FF2B5EF4-FFF2-40B4-BE49-F238E27FC236}">
                    <a16:creationId xmlns:a16="http://schemas.microsoft.com/office/drawing/2014/main" id="{2AE96641-F136-9D4D-9E20-3A9476EDD351}"/>
                  </a:ext>
                </a:extLst>
              </p:cNvPr>
              <p:cNvSpPr txBox="1"/>
              <p:nvPr/>
            </p:nvSpPr>
            <p:spPr>
              <a:xfrm>
                <a:off x="2864457" y="5130415"/>
                <a:ext cx="1216440" cy="4179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  <m:nor/>
                            </m:rPr>
                            <a:rPr/>
                            <m:t>|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9" name="Formula 16">
                <a:extLst>
                  <a:ext uri="{FF2B5EF4-FFF2-40B4-BE49-F238E27FC236}">
                    <a16:creationId xmlns:a16="http://schemas.microsoft.com/office/drawing/2014/main" id="{2AE96641-F136-9D4D-9E20-3A9476EDD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457" y="5130415"/>
                <a:ext cx="1216440" cy="41796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Shape 17">
            <a:extLst>
              <a:ext uri="{FF2B5EF4-FFF2-40B4-BE49-F238E27FC236}">
                <a16:creationId xmlns:a16="http://schemas.microsoft.com/office/drawing/2014/main" id="{13B42F4F-794D-8F4F-9A27-EBE0EB89C7C2}"/>
              </a:ext>
            </a:extLst>
          </p:cNvPr>
          <p:cNvSpPr txBox="1"/>
          <p:nvPr/>
        </p:nvSpPr>
        <p:spPr>
          <a:xfrm>
            <a:off x="4526511" y="4768386"/>
            <a:ext cx="3933594" cy="3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 dirty="0">
                <a:solidFill>
                  <a:srgbClr val="000000"/>
                </a:solidFill>
                <a:latin typeface="Manjari Regular"/>
                <a:ea typeface="ＭＳ Ｐゴシック"/>
              </a:rPr>
              <a:t>= the PDF of the magnitude distribution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1" name="TextShape 18">
            <a:extLst>
              <a:ext uri="{FF2B5EF4-FFF2-40B4-BE49-F238E27FC236}">
                <a16:creationId xmlns:a16="http://schemas.microsoft.com/office/drawing/2014/main" id="{D76B22AF-90F4-0E4D-95E6-4763903B32A4}"/>
              </a:ext>
            </a:extLst>
          </p:cNvPr>
          <p:cNvSpPr txBox="1"/>
          <p:nvPr/>
        </p:nvSpPr>
        <p:spPr>
          <a:xfrm>
            <a:off x="3970713" y="5157775"/>
            <a:ext cx="4816230" cy="3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 dirty="0">
                <a:solidFill>
                  <a:srgbClr val="000000"/>
                </a:solidFill>
                <a:latin typeface="Manjari Regular"/>
                <a:ea typeface="ＭＳ Ｐゴシック"/>
              </a:rPr>
              <a:t>= the PDF of distance, conditional to magnitude m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2" name="TextShape 19">
            <a:extLst>
              <a:ext uri="{FF2B5EF4-FFF2-40B4-BE49-F238E27FC236}">
                <a16:creationId xmlns:a16="http://schemas.microsoft.com/office/drawing/2014/main" id="{2A4051D1-8F10-8641-AD32-555F52DFF987}"/>
              </a:ext>
            </a:extLst>
          </p:cNvPr>
          <p:cNvSpPr txBox="1"/>
          <p:nvPr/>
        </p:nvSpPr>
        <p:spPr>
          <a:xfrm>
            <a:off x="3989414" y="5541345"/>
            <a:ext cx="5309790" cy="3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 dirty="0">
                <a:solidFill>
                  <a:srgbClr val="000000"/>
                </a:solidFill>
                <a:latin typeface="Manjari Regular"/>
                <a:ea typeface="ＭＳ Ｐゴシック"/>
              </a:rPr>
              <a:t>= the probability of exceeding an IM level, given m and r</a:t>
            </a:r>
            <a:endParaRPr lang="en-US" sz="16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Formula 20">
                <a:extLst>
                  <a:ext uri="{FF2B5EF4-FFF2-40B4-BE49-F238E27FC236}">
                    <a16:creationId xmlns:a16="http://schemas.microsoft.com/office/drawing/2014/main" id="{B635AAAC-20B9-B049-9555-D7D4B25D74C4}"/>
                  </a:ext>
                </a:extLst>
              </p:cNvPr>
              <p:cNvSpPr txBox="1"/>
              <p:nvPr/>
            </p:nvSpPr>
            <p:spPr>
              <a:xfrm>
                <a:off x="3582297" y="4747146"/>
                <a:ext cx="1004400" cy="4179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3" name="Formula 20">
                <a:extLst>
                  <a:ext uri="{FF2B5EF4-FFF2-40B4-BE49-F238E27FC236}">
                    <a16:creationId xmlns:a16="http://schemas.microsoft.com/office/drawing/2014/main" id="{B635AAAC-20B9-B049-9555-D7D4B25D7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7" y="4747146"/>
                <a:ext cx="1004400" cy="417960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Shape 21">
            <a:extLst>
              <a:ext uri="{FF2B5EF4-FFF2-40B4-BE49-F238E27FC236}">
                <a16:creationId xmlns:a16="http://schemas.microsoft.com/office/drawing/2014/main" id="{55B3A7EF-6177-3149-8A67-21ED29C01164}"/>
              </a:ext>
            </a:extLst>
          </p:cNvPr>
          <p:cNvSpPr txBox="1"/>
          <p:nvPr/>
        </p:nvSpPr>
        <p:spPr>
          <a:xfrm>
            <a:off x="4852587" y="4373556"/>
            <a:ext cx="4564950" cy="3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= the rate of occurrence greater than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m</a:t>
            </a:r>
            <a:r>
              <a:rPr lang="en-US" sz="1600" b="0" strike="noStrike" spc="-1" baseline="-25000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min</a:t>
            </a:r>
            <a:endParaRPr lang="en-US" sz="1600" b="0" strike="noStrike" spc="-1" baseline="-25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4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512680" y="82797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PSHA Output: Hazard Curves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6C7A7CB-87BE-5841-9024-3656562F017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193959" y="2038690"/>
            <a:ext cx="4914720" cy="3909600"/>
          </a:xfrm>
          <a:prstGeom prst="rect">
            <a:avLst/>
          </a:prstGeom>
          <a:ln w="0">
            <a:noFill/>
          </a:ln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51DB80CE-2C35-E649-A94D-8E1C8E43F65E}"/>
              </a:ext>
            </a:extLst>
          </p:cNvPr>
          <p:cNvSpPr/>
          <p:nvPr/>
        </p:nvSpPr>
        <p:spPr>
          <a:xfrm>
            <a:off x="558635" y="1006127"/>
            <a:ext cx="10037647" cy="4454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Using this equation, the annual rate </a:t>
            </a:r>
            <a:r>
              <a:rPr lang="en-US" sz="1600" dirty="0" err="1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λ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of exceedance is computed for a range of intensity measures (IM) to produce hazard curves. Inverse of </a:t>
            </a:r>
            <a:r>
              <a:rPr lang="en-US" sz="1600" dirty="0" err="1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λ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is defined the average return period.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22966-FFCE-0646-B57E-94B97A614B92}"/>
              </a:ext>
            </a:extLst>
          </p:cNvPr>
          <p:cNvSpPr txBox="1"/>
          <p:nvPr/>
        </p:nvSpPr>
        <p:spPr>
          <a:xfrm>
            <a:off x="709464" y="3993490"/>
            <a:ext cx="4142457" cy="153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hazard curves are subsequently translated into probability by using a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Poisson recurrence model 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(assuming independent events)</a:t>
            </a:r>
          </a:p>
        </p:txBody>
      </p:sp>
    </p:spTree>
    <p:extLst>
      <p:ext uri="{BB962C8B-B14F-4D97-AF65-F5344CB8AC3E}">
        <p14:creationId xmlns:p14="http://schemas.microsoft.com/office/powerpoint/2010/main" val="408198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Poisson Process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09BF8620-7E06-2941-AB18-B66453304B4E}"/>
              </a:ext>
            </a:extLst>
          </p:cNvPr>
          <p:cNvSpPr txBox="1"/>
          <p:nvPr/>
        </p:nvSpPr>
        <p:spPr>
          <a:xfrm>
            <a:off x="558634" y="910405"/>
            <a:ext cx="9698549" cy="43774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Poisson process - describes the probability that a given number of events (n) with a known constant mean rate (</a:t>
            </a:r>
            <a:r>
              <a:rPr lang="en-US" dirty="0" err="1"/>
              <a:t>λ</a:t>
            </a:r>
            <a:r>
              <a:rPr lang="en-US" dirty="0"/>
              <a:t>) will occur in a given time interval (t), assuming that: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of occurrences in one time interval are  independent of the number that occur in any other time interval;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Probability of occurrence in a very short time interval is  proportional to length of interval;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Probability of more than one occurrence in a very short  time interval is negligible.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probability of “at-least” one occurrence in time t (</a:t>
            </a:r>
            <a:r>
              <a:rPr lang="en-US" b="1" dirty="0">
                <a:solidFill>
                  <a:srgbClr val="0070C0"/>
                </a:solidFill>
              </a:rPr>
              <a:t>observation time</a:t>
            </a:r>
            <a:r>
              <a:rPr lang="en-US" dirty="0"/>
              <a:t>) is then expressed as the total probability (1) minus the probability of no successful events (0):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rmula 3">
                <a:extLst>
                  <a:ext uri="{FF2B5EF4-FFF2-40B4-BE49-F238E27FC236}">
                    <a16:creationId xmlns:a16="http://schemas.microsoft.com/office/drawing/2014/main" id="{502F2F91-7886-F942-A1B7-11F0287A27FC}"/>
                  </a:ext>
                </a:extLst>
              </p:cNvPr>
              <p:cNvSpPr txBox="1"/>
              <p:nvPr/>
            </p:nvSpPr>
            <p:spPr>
              <a:xfrm>
                <a:off x="3484726" y="3572216"/>
                <a:ext cx="3646800" cy="9414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Formula 3">
                <a:extLst>
                  <a:ext uri="{FF2B5EF4-FFF2-40B4-BE49-F238E27FC236}">
                    <a16:creationId xmlns:a16="http://schemas.microsoft.com/office/drawing/2014/main" id="{502F2F91-7886-F942-A1B7-11F0287A2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726" y="3572216"/>
                <a:ext cx="3646800" cy="941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ormula 5">
                <a:extLst>
                  <a:ext uri="{FF2B5EF4-FFF2-40B4-BE49-F238E27FC236}">
                    <a16:creationId xmlns:a16="http://schemas.microsoft.com/office/drawing/2014/main" id="{2F27D19A-D879-324B-B14B-1A88640B5316}"/>
                  </a:ext>
                </a:extLst>
              </p:cNvPr>
              <p:cNvSpPr txBox="1"/>
              <p:nvPr/>
            </p:nvSpPr>
            <p:spPr>
              <a:xfrm>
                <a:off x="3091482" y="5597887"/>
                <a:ext cx="4753800" cy="4820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≥1|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9" name="Formula 5">
                <a:extLst>
                  <a:ext uri="{FF2B5EF4-FFF2-40B4-BE49-F238E27FC236}">
                    <a16:creationId xmlns:a16="http://schemas.microsoft.com/office/drawing/2014/main" id="{2F27D19A-D879-324B-B14B-1A88640B5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482" y="5597887"/>
                <a:ext cx="4753800" cy="4820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>
            <a:extLst>
              <a:ext uri="{FF2B5EF4-FFF2-40B4-BE49-F238E27FC236}">
                <a16:creationId xmlns:a16="http://schemas.microsoft.com/office/drawing/2014/main" id="{11FA536E-248E-FE42-B4C1-4161147EAA38}"/>
              </a:ext>
            </a:extLst>
          </p:cNvPr>
          <p:cNvSpPr/>
          <p:nvPr/>
        </p:nvSpPr>
        <p:spPr>
          <a:xfrm>
            <a:off x="3988373" y="3553362"/>
            <a:ext cx="2704658" cy="745260"/>
          </a:xfrm>
          <a:custGeom>
            <a:avLst>
              <a:gd name="f0" fmla="val 169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vert="horz" wrap="none" lIns="108360" tIns="63360" rIns="108360" bIns="633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D64ED0B-64BF-964C-973F-27416297BC57}"/>
              </a:ext>
            </a:extLst>
          </p:cNvPr>
          <p:cNvSpPr/>
          <p:nvPr/>
        </p:nvSpPr>
        <p:spPr>
          <a:xfrm>
            <a:off x="3630866" y="5529910"/>
            <a:ext cx="3675031" cy="482039"/>
          </a:xfrm>
          <a:custGeom>
            <a:avLst>
              <a:gd name="f0" fmla="val 169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vert="horz" wrap="none" lIns="108360" tIns="63360" rIns="108360" bIns="633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3561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Hazard Curves in Probability of Exceedance</a:t>
            </a: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4E57B134-12E9-344E-991A-05AD3A3559EB}"/>
              </a:ext>
            </a:extLst>
          </p:cNvPr>
          <p:cNvSpPr/>
          <p:nvPr/>
        </p:nvSpPr>
        <p:spPr>
          <a:xfrm>
            <a:off x="587520" y="1006125"/>
            <a:ext cx="992539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The Poisson assumption is used to convert the output of the hazard integral from rate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λ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 of events to probability.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3DD977D-EE79-1B42-AA37-C8084329B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65" y="1703378"/>
            <a:ext cx="3451244" cy="3451244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284171C-7F17-4D43-8B1A-AC08175E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6" y="2781843"/>
            <a:ext cx="3451244" cy="3451244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5AC323DA-5499-4D40-8757-EA9BBC686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98" y="2271099"/>
            <a:ext cx="3322167" cy="33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33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Probability of Exceedance?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1F8045-98B7-274F-BAFD-90F02ACC88AB}"/>
              </a:ext>
            </a:extLst>
          </p:cNvPr>
          <p:cNvGrpSpPr/>
          <p:nvPr/>
        </p:nvGrpSpPr>
        <p:grpSpPr>
          <a:xfrm>
            <a:off x="4243359" y="1758245"/>
            <a:ext cx="5063401" cy="4625369"/>
            <a:chOff x="3455280" y="2149920"/>
            <a:chExt cx="5794920" cy="507960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CDC7367-8449-D04B-A557-644ABC57DC07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3455280" y="2149920"/>
              <a:ext cx="5794920" cy="507960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5" name="Line 2">
              <a:extLst>
                <a:ext uri="{FF2B5EF4-FFF2-40B4-BE49-F238E27FC236}">
                  <a16:creationId xmlns:a16="http://schemas.microsoft.com/office/drawing/2014/main" id="{152C7E05-9474-0241-9229-5CAAE923F5B6}"/>
                </a:ext>
              </a:extLst>
            </p:cNvPr>
            <p:cNvSpPr/>
            <p:nvPr/>
          </p:nvSpPr>
          <p:spPr>
            <a:xfrm>
              <a:off x="4369680" y="4161600"/>
              <a:ext cx="457200" cy="0"/>
            </a:xfrm>
            <a:prstGeom prst="line">
              <a:avLst/>
            </a:prstGeom>
            <a:ln w="36720">
              <a:solidFill>
                <a:srgbClr val="C9211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Line 3">
              <a:extLst>
                <a:ext uri="{FF2B5EF4-FFF2-40B4-BE49-F238E27FC236}">
                  <a16:creationId xmlns:a16="http://schemas.microsoft.com/office/drawing/2014/main" id="{771212E0-8653-CD49-94DD-CED799D38F42}"/>
                </a:ext>
              </a:extLst>
            </p:cNvPr>
            <p:cNvSpPr/>
            <p:nvPr/>
          </p:nvSpPr>
          <p:spPr>
            <a:xfrm>
              <a:off x="4360680" y="4710240"/>
              <a:ext cx="923400" cy="0"/>
            </a:xfrm>
            <a:prstGeom prst="line">
              <a:avLst/>
            </a:prstGeom>
            <a:ln w="36720">
              <a:solidFill>
                <a:srgbClr val="C9211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3A90A4ED-BA01-3C42-9501-26AB771C4D43}"/>
                </a:ext>
              </a:extLst>
            </p:cNvPr>
            <p:cNvSpPr/>
            <p:nvPr/>
          </p:nvSpPr>
          <p:spPr>
            <a:xfrm>
              <a:off x="4369680" y="5258880"/>
              <a:ext cx="1645920" cy="0"/>
            </a:xfrm>
            <a:prstGeom prst="line">
              <a:avLst/>
            </a:prstGeom>
            <a:ln w="36720">
              <a:solidFill>
                <a:srgbClr val="C9211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TextShape 5">
              <a:extLst>
                <a:ext uri="{FF2B5EF4-FFF2-40B4-BE49-F238E27FC236}">
                  <a16:creationId xmlns:a16="http://schemas.microsoft.com/office/drawing/2014/main" id="{3AF39316-529B-C044-A10E-7D8A98803F0E}"/>
                </a:ext>
              </a:extLst>
            </p:cNvPr>
            <p:cNvSpPr txBox="1"/>
            <p:nvPr/>
          </p:nvSpPr>
          <p:spPr>
            <a:xfrm>
              <a:off x="4986000" y="3978720"/>
              <a:ext cx="2858801" cy="396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2200" b="0" strike="noStrike" spc="-1" dirty="0">
                  <a:solidFill>
                    <a:srgbClr val="000000"/>
                  </a:solidFill>
                  <a:latin typeface="Manjari Regular"/>
                  <a:ea typeface="ＭＳ Ｐゴシック"/>
                </a:rPr>
                <a:t>Normal dwellings</a:t>
              </a:r>
              <a:endParaRPr lang="en-US" sz="2200" b="0" strike="noStrike" spc="-1" dirty="0">
                <a:latin typeface="Arial"/>
              </a:endParaRPr>
            </a:p>
          </p:txBody>
        </p:sp>
        <p:sp>
          <p:nvSpPr>
            <p:cNvPr id="11" name="TextShape 6">
              <a:extLst>
                <a:ext uri="{FF2B5EF4-FFF2-40B4-BE49-F238E27FC236}">
                  <a16:creationId xmlns:a16="http://schemas.microsoft.com/office/drawing/2014/main" id="{377276F2-018A-B34B-B2C3-3EC899F42CCB}"/>
                </a:ext>
              </a:extLst>
            </p:cNvPr>
            <p:cNvSpPr txBox="1"/>
            <p:nvPr/>
          </p:nvSpPr>
          <p:spPr>
            <a:xfrm>
              <a:off x="5443199" y="4527360"/>
              <a:ext cx="3620726" cy="396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2200" b="0" strike="noStrike" spc="-1" dirty="0">
                  <a:solidFill>
                    <a:srgbClr val="000000"/>
                  </a:solidFill>
                  <a:latin typeface="Manjari Regular"/>
                  <a:ea typeface="ＭＳ Ｐゴシック"/>
                </a:rPr>
                <a:t>Hospitals, schools, etc.</a:t>
              </a:r>
              <a:endParaRPr lang="en-US" sz="2200" b="0" strike="noStrike" spc="-1" dirty="0">
                <a:latin typeface="Arial"/>
              </a:endParaRPr>
            </a:p>
          </p:txBody>
        </p:sp>
        <p:sp>
          <p:nvSpPr>
            <p:cNvPr id="12" name="TextShape 7">
              <a:extLst>
                <a:ext uri="{FF2B5EF4-FFF2-40B4-BE49-F238E27FC236}">
                  <a16:creationId xmlns:a16="http://schemas.microsoft.com/office/drawing/2014/main" id="{915FDD13-FE38-5C46-9C46-83D678CB4A6D}"/>
                </a:ext>
              </a:extLst>
            </p:cNvPr>
            <p:cNvSpPr txBox="1"/>
            <p:nvPr/>
          </p:nvSpPr>
          <p:spPr>
            <a:xfrm>
              <a:off x="6170040" y="5081040"/>
              <a:ext cx="995400" cy="396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2200" b="0" strike="noStrike" spc="-1" dirty="0">
                  <a:solidFill>
                    <a:srgbClr val="000000"/>
                  </a:solidFill>
                  <a:latin typeface="Manjari Regular"/>
                  <a:ea typeface="ＭＳ Ｐゴシック"/>
                </a:rPr>
                <a:t>NPPs</a:t>
              </a:r>
              <a:endParaRPr lang="en-US" sz="2200" b="0" strike="noStrike" spc="-1" dirty="0">
                <a:latin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811580-4FA8-E742-A565-8772472FAA9C}"/>
              </a:ext>
            </a:extLst>
          </p:cNvPr>
          <p:cNvGrpSpPr/>
          <p:nvPr/>
        </p:nvGrpSpPr>
        <p:grpSpPr>
          <a:xfrm>
            <a:off x="1714759" y="2060569"/>
            <a:ext cx="2276581" cy="3899959"/>
            <a:chOff x="437760" y="2332800"/>
            <a:chExt cx="2834640" cy="4572000"/>
          </a:xfrm>
        </p:grpSpPr>
        <p:sp>
          <p:nvSpPr>
            <p:cNvPr id="13" name="CustomShape 8">
              <a:extLst>
                <a:ext uri="{FF2B5EF4-FFF2-40B4-BE49-F238E27FC236}">
                  <a16:creationId xmlns:a16="http://schemas.microsoft.com/office/drawing/2014/main" id="{828153E2-D46D-0945-B9AE-D5A8CE440834}"/>
                </a:ext>
              </a:extLst>
            </p:cNvPr>
            <p:cNvSpPr/>
            <p:nvPr/>
          </p:nvSpPr>
          <p:spPr>
            <a:xfrm>
              <a:off x="437760" y="2332800"/>
              <a:ext cx="2834640" cy="4572000"/>
            </a:xfrm>
            <a:custGeom>
              <a:avLst/>
              <a:gdLst/>
              <a:ahLst/>
              <a:cxnLst/>
              <a:rect l="0" t="0" r="r" b="b"/>
              <a:pathLst>
                <a:path w="7876" h="12702">
                  <a:moveTo>
                    <a:pt x="1968" y="0"/>
                  </a:moveTo>
                  <a:lnTo>
                    <a:pt x="1968" y="9525"/>
                  </a:lnTo>
                  <a:lnTo>
                    <a:pt x="0" y="9525"/>
                  </a:lnTo>
                  <a:lnTo>
                    <a:pt x="3937" y="12701"/>
                  </a:lnTo>
                  <a:lnTo>
                    <a:pt x="7875" y="9525"/>
                  </a:lnTo>
                  <a:lnTo>
                    <a:pt x="5906" y="9525"/>
                  </a:lnTo>
                  <a:lnTo>
                    <a:pt x="5906" y="0"/>
                  </a:lnTo>
                  <a:lnTo>
                    <a:pt x="1968" y="0"/>
                  </a:lnTo>
                </a:path>
              </a:pathLst>
            </a:custGeom>
            <a:solidFill>
              <a:srgbClr val="729FCF"/>
            </a:solidFill>
            <a:ln w="18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TextShape 9">
              <a:extLst>
                <a:ext uri="{FF2B5EF4-FFF2-40B4-BE49-F238E27FC236}">
                  <a16:creationId xmlns:a16="http://schemas.microsoft.com/office/drawing/2014/main" id="{5CCCF3AF-1DCE-9742-9CEE-A11DD37FCAA5}"/>
                </a:ext>
              </a:extLst>
            </p:cNvPr>
            <p:cNvSpPr txBox="1"/>
            <p:nvPr/>
          </p:nvSpPr>
          <p:spPr>
            <a:xfrm rot="16200000">
              <a:off x="656280" y="3851640"/>
              <a:ext cx="2401200" cy="1009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b="0" strike="noStrike" spc="-1" dirty="0">
                  <a:solidFill>
                    <a:srgbClr val="000000"/>
                  </a:solidFill>
                  <a:latin typeface="Manjari Regular"/>
                  <a:ea typeface="ＭＳ Ｐゴシック"/>
                </a:rPr>
                <a:t>Less likely and stronger levels of shakings</a:t>
              </a:r>
              <a:endParaRPr lang="en-US" b="0" strike="noStrike" spc="-1" dirty="0">
                <a:latin typeface="Arial"/>
              </a:endParaRPr>
            </a:p>
          </p:txBody>
        </p:sp>
      </p:grpSp>
      <p:sp>
        <p:nvSpPr>
          <p:cNvPr id="15" name="CustomShape 10">
            <a:extLst>
              <a:ext uri="{FF2B5EF4-FFF2-40B4-BE49-F238E27FC236}">
                <a16:creationId xmlns:a16="http://schemas.microsoft.com/office/drawing/2014/main" id="{F7D301D8-FCFE-EE45-98C0-F8FD9302A2AA}"/>
              </a:ext>
            </a:extLst>
          </p:cNvPr>
          <p:cNvSpPr/>
          <p:nvPr/>
        </p:nvSpPr>
        <p:spPr>
          <a:xfrm>
            <a:off x="541528" y="928702"/>
            <a:ext cx="10261589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Normative and building codes usually consider a selected number of probability of exceedance (PoE), which is representative of the ground shaking potentially hazardous for different structure typologies.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74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B2E8267-9238-2540-925F-B4B7D2BF2B0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83843" y="2111604"/>
            <a:ext cx="5929460" cy="4209937"/>
          </a:xfrm>
          <a:prstGeom prst="rect">
            <a:avLst/>
          </a:prstGeom>
          <a:ln w="0">
            <a:noFill/>
          </a:ln>
        </p:spPr>
      </p:pic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Seismogenic</a:t>
            </a:r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Source Model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F5D99D2E-E328-C443-8717-B32498265C2B}"/>
              </a:ext>
            </a:extLst>
          </p:cNvPr>
          <p:cNvSpPr/>
          <p:nvPr/>
        </p:nvSpPr>
        <p:spPr>
          <a:xfrm>
            <a:off x="643254" y="911858"/>
            <a:ext cx="840132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Distributed Seismicity: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Single points</a:t>
            </a: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Line sources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Grid representations (e.g., smoothed seismicity)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Polygon of Uniform Seismicity (so far, the most widely used approach)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AE728BE0-D58C-294E-8B6D-BE9751654577}"/>
              </a:ext>
            </a:extLst>
          </p:cNvPr>
          <p:cNvCxnSpPr>
            <a:endCxn id="5" idx="1"/>
          </p:cNvCxnSpPr>
          <p:nvPr/>
        </p:nvCxnSpPr>
        <p:spPr>
          <a:xfrm rot="16200000" flipH="1">
            <a:off x="2342035" y="2674765"/>
            <a:ext cx="1982730" cy="1100886"/>
          </a:xfrm>
          <a:prstGeom prst="bentConnector2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86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Homogenous Area Source Zonation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AFDEC8D2-D6CB-0B4B-9DFF-FA78733E435A}"/>
              </a:ext>
            </a:extLst>
          </p:cNvPr>
          <p:cNvSpPr txBox="1"/>
          <p:nvPr/>
        </p:nvSpPr>
        <p:spPr>
          <a:xfrm>
            <a:off x="466725" y="855591"/>
            <a:ext cx="10436405" cy="784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 </a:t>
            </a:r>
            <a:r>
              <a:rPr lang="en-GB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homogenous area source zonation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observed seismicity is assumed to have </a:t>
            </a:r>
            <a:r>
              <a:rPr lang="en-GB" sz="1600" u="sng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equal probability to occur anywhere within the area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7C048FA2-E520-B440-868D-E44186A8845C}"/>
              </a:ext>
            </a:extLst>
          </p:cNvPr>
          <p:cNvGrpSpPr/>
          <p:nvPr/>
        </p:nvGrpSpPr>
        <p:grpSpPr>
          <a:xfrm>
            <a:off x="6552193" y="1755540"/>
            <a:ext cx="3692880" cy="3346920"/>
            <a:chOff x="5132880" y="1540440"/>
            <a:chExt cx="3692880" cy="3346920"/>
          </a:xfrm>
        </p:grpSpPr>
        <p:sp>
          <p:nvSpPr>
            <p:cNvPr id="10" name="CustomShape 4">
              <a:extLst>
                <a:ext uri="{FF2B5EF4-FFF2-40B4-BE49-F238E27FC236}">
                  <a16:creationId xmlns:a16="http://schemas.microsoft.com/office/drawing/2014/main" id="{FA4A0617-0DC4-B14A-9D28-BE4DDF5534AE}"/>
                </a:ext>
              </a:extLst>
            </p:cNvPr>
            <p:cNvSpPr/>
            <p:nvPr/>
          </p:nvSpPr>
          <p:spPr>
            <a:xfrm>
              <a:off x="5434920" y="1862280"/>
              <a:ext cx="2620800" cy="2472120"/>
            </a:xfrm>
            <a:custGeom>
              <a:avLst/>
              <a:gdLst/>
              <a:ahLst/>
              <a:cxnLst/>
              <a:rect l="l" t="t" r="r" b="b"/>
              <a:pathLst>
                <a:path w="2621257" h="2472325">
                  <a:moveTo>
                    <a:pt x="27023" y="1607686"/>
                  </a:moveTo>
                  <a:lnTo>
                    <a:pt x="202675" y="756558"/>
                  </a:lnTo>
                  <a:lnTo>
                    <a:pt x="1080931" y="135099"/>
                  </a:lnTo>
                  <a:lnTo>
                    <a:pt x="2513164" y="0"/>
                  </a:lnTo>
                  <a:lnTo>
                    <a:pt x="2621257" y="283709"/>
                  </a:lnTo>
                  <a:lnTo>
                    <a:pt x="1770024" y="945698"/>
                  </a:lnTo>
                  <a:lnTo>
                    <a:pt x="918791" y="1729276"/>
                  </a:lnTo>
                  <a:lnTo>
                    <a:pt x="229698" y="2472325"/>
                  </a:lnTo>
                  <a:lnTo>
                    <a:pt x="0" y="2323715"/>
                  </a:lnTo>
                  <a:lnTo>
                    <a:pt x="27023" y="1607686"/>
                  </a:lnTo>
                  <a:close/>
                </a:path>
              </a:pathLst>
            </a:custGeom>
            <a:pattFill prst="wdUpDiag">
              <a:fgClr>
                <a:srgbClr val="4F81BD"/>
              </a:fgClr>
              <a:bgClr>
                <a:srgbClr val="FFFFFF"/>
              </a:bgClr>
            </a:pattFill>
            <a:ln w="18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5">
              <a:extLst>
                <a:ext uri="{FF2B5EF4-FFF2-40B4-BE49-F238E27FC236}">
                  <a16:creationId xmlns:a16="http://schemas.microsoft.com/office/drawing/2014/main" id="{01257C21-C451-9A41-83B9-8BA5C78282DA}"/>
                </a:ext>
              </a:extLst>
            </p:cNvPr>
            <p:cNvSpPr/>
            <p:nvPr/>
          </p:nvSpPr>
          <p:spPr>
            <a:xfrm flipH="1">
              <a:off x="6057720" y="3481560"/>
              <a:ext cx="1321920" cy="3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4F81BD"/>
              </a:solidFill>
              <a:round/>
              <a:tailEnd type="arrow" w="med" len="med"/>
            </a:ln>
            <a:effectLst>
              <a:outerShdw dist="20160" dir="540000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4977B1E5-74A2-744B-91A4-F5DB74855DDB}"/>
                </a:ext>
              </a:extLst>
            </p:cNvPr>
            <p:cNvSpPr/>
            <p:nvPr/>
          </p:nvSpPr>
          <p:spPr>
            <a:xfrm>
              <a:off x="6659640" y="3510720"/>
              <a:ext cx="2602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r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9A87930A-D2A9-5C46-B427-83D6CE796AA2}"/>
                </a:ext>
              </a:extLst>
            </p:cNvPr>
            <p:cNvSpPr/>
            <p:nvPr/>
          </p:nvSpPr>
          <p:spPr>
            <a:xfrm>
              <a:off x="7509600" y="3054960"/>
              <a:ext cx="5270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Site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226213BB-D3F9-F34E-A5B8-78B7BC954528}"/>
                </a:ext>
              </a:extLst>
            </p:cNvPr>
            <p:cNvSpPr/>
            <p:nvPr/>
          </p:nvSpPr>
          <p:spPr>
            <a:xfrm>
              <a:off x="5132880" y="1540440"/>
              <a:ext cx="1388627" cy="36787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Calibri"/>
                  <a:ea typeface="ＭＳ Ｐゴシック"/>
                </a:rPr>
                <a:t>Source Zone</a:t>
              </a:r>
              <a:endParaRPr lang="en-US" sz="1800" b="0" strike="noStrike" spc="-1" dirty="0">
                <a:latin typeface="Arial"/>
              </a:endParaRPr>
            </a:p>
          </p:txBody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8AE942AD-A600-F94E-AFE6-287BFC40724D}"/>
                </a:ext>
              </a:extLst>
            </p:cNvPr>
            <p:cNvSpPr/>
            <p:nvPr/>
          </p:nvSpPr>
          <p:spPr>
            <a:xfrm>
              <a:off x="7380360" y="3414600"/>
              <a:ext cx="124920" cy="133920"/>
            </a:xfrm>
            <a:prstGeom prst="ellipse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6DF6764E-DD75-4C44-9217-920413283422}"/>
                </a:ext>
              </a:extLst>
            </p:cNvPr>
            <p:cNvSpPr/>
            <p:nvPr/>
          </p:nvSpPr>
          <p:spPr>
            <a:xfrm>
              <a:off x="6057720" y="2120400"/>
              <a:ext cx="2768040" cy="2766960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DE82D615-D9FF-D246-80A1-CCDD1F630890}"/>
                </a:ext>
              </a:extLst>
            </p:cNvPr>
            <p:cNvSpPr/>
            <p:nvPr/>
          </p:nvSpPr>
          <p:spPr>
            <a:xfrm>
              <a:off x="6057720" y="2120400"/>
              <a:ext cx="1885680" cy="1724400"/>
            </a:xfrm>
            <a:custGeom>
              <a:avLst/>
              <a:gdLst/>
              <a:ahLst/>
              <a:cxnLst/>
              <a:rect l="l" t="t" r="r" b="b"/>
              <a:pathLst>
                <a:path w="1886143" h="1724866">
                  <a:moveTo>
                    <a:pt x="66347" y="1724866"/>
                  </a:moveTo>
                  <a:lnTo>
                    <a:pt x="445471" y="1345774"/>
                  </a:lnTo>
                  <a:lnTo>
                    <a:pt x="881464" y="928774"/>
                  </a:lnTo>
                  <a:lnTo>
                    <a:pt x="1317457" y="559160"/>
                  </a:lnTo>
                  <a:lnTo>
                    <a:pt x="1886143" y="104250"/>
                  </a:lnTo>
                  <a:lnTo>
                    <a:pt x="1630234" y="18954"/>
                  </a:lnTo>
                  <a:lnTo>
                    <a:pt x="1374325" y="0"/>
                  </a:lnTo>
                  <a:lnTo>
                    <a:pt x="1118416" y="37909"/>
                  </a:lnTo>
                  <a:lnTo>
                    <a:pt x="900420" y="75818"/>
                  </a:lnTo>
                  <a:lnTo>
                    <a:pt x="739292" y="151636"/>
                  </a:lnTo>
                  <a:lnTo>
                    <a:pt x="616077" y="227455"/>
                  </a:lnTo>
                  <a:lnTo>
                    <a:pt x="426515" y="369614"/>
                  </a:lnTo>
                  <a:lnTo>
                    <a:pt x="331734" y="492819"/>
                  </a:lnTo>
                  <a:lnTo>
                    <a:pt x="208519" y="625501"/>
                  </a:lnTo>
                  <a:lnTo>
                    <a:pt x="123216" y="767660"/>
                  </a:lnTo>
                  <a:lnTo>
                    <a:pt x="56869" y="928774"/>
                  </a:lnTo>
                  <a:lnTo>
                    <a:pt x="18956" y="1146751"/>
                  </a:lnTo>
                  <a:lnTo>
                    <a:pt x="0" y="1383683"/>
                  </a:lnTo>
                  <a:lnTo>
                    <a:pt x="9478" y="1544797"/>
                  </a:lnTo>
                  <a:lnTo>
                    <a:pt x="47391" y="1658525"/>
                  </a:lnTo>
                  <a:lnTo>
                    <a:pt x="66347" y="1724866"/>
                  </a:lnTo>
                  <a:close/>
                </a:path>
              </a:pathLst>
            </a:custGeom>
            <a:solidFill>
              <a:srgbClr val="FFFF00">
                <a:alpha val="26000"/>
              </a:srgbClr>
            </a:solidFill>
            <a:ln w="9360">
              <a:solidFill>
                <a:srgbClr val="4A7EBB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6A456740-10ED-DC4E-A4AE-233352759C47}"/>
                </a:ext>
              </a:extLst>
            </p:cNvPr>
            <p:cNvSpPr/>
            <p:nvPr/>
          </p:nvSpPr>
          <p:spPr>
            <a:xfrm>
              <a:off x="6543360" y="2424240"/>
              <a:ext cx="5299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A(r)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BAED5E83-6183-444C-90AD-E5F16ECFFDAD}"/>
                </a:ext>
              </a:extLst>
            </p:cNvPr>
            <p:cNvSpPr/>
            <p:nvPr/>
          </p:nvSpPr>
          <p:spPr>
            <a:xfrm>
              <a:off x="5495040" y="3695400"/>
              <a:ext cx="4705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A</a:t>
              </a:r>
              <a:r>
                <a:rPr lang="en-US" sz="1800" b="0" strike="noStrike" spc="-1" baseline="30000">
                  <a:solidFill>
                    <a:srgbClr val="000000"/>
                  </a:solidFill>
                  <a:latin typeface="Calibri"/>
                  <a:ea typeface="ＭＳ Ｐゴシック"/>
                </a:rPr>
                <a:t>tot</a:t>
              </a:r>
              <a:endParaRPr lang="en-US" sz="1800" b="0" strike="noStrike" spc="-1">
                <a:latin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CAB8D9C-3B89-4F45-A512-894130E0B0B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96958" y="3004020"/>
            <a:ext cx="5587026" cy="299212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71478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Homogenous Area Source Zonation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2E6D2-8CF3-F34B-AEB1-BE15F6DA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30" y="2325189"/>
            <a:ext cx="4803240" cy="2989089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AFDEC8D2-D6CB-0B4B-9DFF-FA78733E435A}"/>
              </a:ext>
            </a:extLst>
          </p:cNvPr>
          <p:cNvSpPr txBox="1"/>
          <p:nvPr/>
        </p:nvSpPr>
        <p:spPr>
          <a:xfrm>
            <a:off x="466726" y="855591"/>
            <a:ext cx="10025308" cy="784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Zones are defined on the base of the observed seismicity and the available geological and seismotectonic information for the area.</a:t>
            </a:r>
          </a:p>
        </p:txBody>
      </p:sp>
      <p:pic>
        <p:nvPicPr>
          <p:cNvPr id="6" name="Picture 5" descr="Chart, map&#10;&#10;Description automatically generated">
            <a:extLst>
              <a:ext uri="{FF2B5EF4-FFF2-40B4-BE49-F238E27FC236}">
                <a16:creationId xmlns:a16="http://schemas.microsoft.com/office/drawing/2014/main" id="{A139DC1E-6040-224D-A711-54A730D64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325189"/>
            <a:ext cx="4803241" cy="298908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D551DA59-B3A3-EC4E-80FE-325978D5BC3B}"/>
              </a:ext>
            </a:extLst>
          </p:cNvPr>
          <p:cNvSpPr/>
          <p:nvPr/>
        </p:nvSpPr>
        <p:spPr>
          <a:xfrm>
            <a:off x="4980791" y="3528508"/>
            <a:ext cx="871369" cy="699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31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392977" y="192635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Participation to Earthquake Hazard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FA552-4FC2-2547-BF67-8E294DAB52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40617" y="1508760"/>
            <a:ext cx="8823600" cy="38404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24CEFF8-1EF8-4F4E-BD8D-522FDB26B933}"/>
              </a:ext>
            </a:extLst>
          </p:cNvPr>
          <p:cNvSpPr/>
          <p:nvPr/>
        </p:nvSpPr>
        <p:spPr>
          <a:xfrm>
            <a:off x="4624136" y="2877481"/>
            <a:ext cx="146303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14AFD6F-D0EA-FF41-A45C-05B54A6ECA3D}"/>
              </a:ext>
            </a:extLst>
          </p:cNvPr>
          <p:cNvSpPr/>
          <p:nvPr/>
        </p:nvSpPr>
        <p:spPr>
          <a:xfrm>
            <a:off x="5519097" y="3279241"/>
            <a:ext cx="914400" cy="1188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45D8E9D-0C7C-C04B-8DE1-D6CC47BB595A}"/>
              </a:ext>
            </a:extLst>
          </p:cNvPr>
          <p:cNvSpPr/>
          <p:nvPr/>
        </p:nvSpPr>
        <p:spPr>
          <a:xfrm>
            <a:off x="5796297" y="2786041"/>
            <a:ext cx="695520" cy="7315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2A7820-BA73-954E-8A2E-BA570861A85E}"/>
              </a:ext>
            </a:extLst>
          </p:cNvPr>
          <p:cNvSpPr/>
          <p:nvPr/>
        </p:nvSpPr>
        <p:spPr>
          <a:xfrm>
            <a:off x="6635817" y="1963081"/>
            <a:ext cx="2707200" cy="91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E736E19-C661-5F4F-8F4C-43224C5288F4}"/>
              </a:ext>
            </a:extLst>
          </p:cNvPr>
          <p:cNvSpPr/>
          <p:nvPr/>
        </p:nvSpPr>
        <p:spPr>
          <a:xfrm>
            <a:off x="6087175" y="2320561"/>
            <a:ext cx="991357" cy="6400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chemeClr val="accent1"/>
            </a:solidFill>
            <a:prstDash val="solid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E41411C-6501-E247-83A8-BC11570B5646}"/>
              </a:ext>
            </a:extLst>
          </p:cNvPr>
          <p:cNvSpPr/>
          <p:nvPr/>
        </p:nvSpPr>
        <p:spPr>
          <a:xfrm>
            <a:off x="4797298" y="2397961"/>
            <a:ext cx="1145878" cy="6400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dash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7E2932E-167A-864C-90D6-4413B91EF68F}"/>
              </a:ext>
            </a:extLst>
          </p:cNvPr>
          <p:cNvSpPr/>
          <p:nvPr/>
        </p:nvSpPr>
        <p:spPr>
          <a:xfrm>
            <a:off x="2670586" y="3202993"/>
            <a:ext cx="1245198" cy="6291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dash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66DB833-6BF1-D043-AB40-4ABDDE9C04C0}"/>
              </a:ext>
            </a:extLst>
          </p:cNvPr>
          <p:cNvSpPr/>
          <p:nvPr/>
        </p:nvSpPr>
        <p:spPr>
          <a:xfrm>
            <a:off x="5234673" y="2594279"/>
            <a:ext cx="235488" cy="1442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dash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4317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Smoothed Seismicity Model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C5E5AF21-3560-B34C-81D0-000DF196ED6E}"/>
              </a:ext>
            </a:extLst>
          </p:cNvPr>
          <p:cNvSpPr txBox="1"/>
          <p:nvPr/>
        </p:nvSpPr>
        <p:spPr>
          <a:xfrm>
            <a:off x="466725" y="855591"/>
            <a:ext cx="9905184" cy="196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homogenous area source zonation approach may not be appropriate for regions where seismicity is known to be spatially localized.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smoothed source model can be used instead, where occurrence rates of each homogenous zone are spatially reorganized on a grid of point sources, weighted according to the spatial density of nearby events.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CBD0F-EE85-2840-9E9A-728CE629521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89886" y="3144518"/>
            <a:ext cx="277992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03979-8B97-5141-BA27-4FA6530560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08566" y="3144517"/>
            <a:ext cx="277992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EC74F1-6C0A-294C-AC3F-6A285DD151B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27246" y="3144517"/>
            <a:ext cx="2779920" cy="2743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955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466724" y="855591"/>
            <a:ext cx="9940467" cy="11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smoothing approach produces a more realistic spatial source pattern but, heavily relying on the location of past known events, is on the contrary less effective in depicting future events happening in mismatching locations.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Smoothed Seismicity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A66E51-46FA-994C-A77D-FAF28230C70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38503" y="2498102"/>
            <a:ext cx="8047307" cy="322774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30858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Finite Fault Model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8CDE556F-1ED6-6843-AEC8-1E0D0A096C5E}"/>
              </a:ext>
            </a:extLst>
          </p:cNvPr>
          <p:cNvSpPr txBox="1"/>
          <p:nvPr/>
        </p:nvSpPr>
        <p:spPr>
          <a:xfrm>
            <a:off x="466724" y="855592"/>
            <a:ext cx="10105481" cy="1561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Complementary to the distributed seismicity, the </a:t>
            </a:r>
            <a:r>
              <a:rPr lang="en-GB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direct modelling of finite faults 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has the advantage of better representing ground motion in the source near field.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However, this is possible if enough information (fault geometry, kinematic parameters, displacement rates) is available for the investigated area with sufficient reliability.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7CBAB-A6F9-DB40-9AEE-0870E23BDE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94986" y="2996808"/>
            <a:ext cx="5223510" cy="25107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601476-B867-6A40-9528-06B722F3A675}"/>
              </a:ext>
            </a:extLst>
          </p:cNvPr>
          <p:cNvSpPr/>
          <p:nvPr/>
        </p:nvSpPr>
        <p:spPr>
          <a:xfrm>
            <a:off x="3582827" y="5528796"/>
            <a:ext cx="48356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modified from “the OpenQuake-engine book: underlying hazard science”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83957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Fault Source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24B35-FB80-B549-9B36-87ED4931A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3" y="2304811"/>
            <a:ext cx="5565907" cy="3463701"/>
          </a:xfrm>
          <a:prstGeom prst="rect">
            <a:avLst/>
          </a:prstGeom>
        </p:spPr>
      </p:pic>
      <p:sp>
        <p:nvSpPr>
          <p:cNvPr id="10" name="CasellaDiTesto 7">
            <a:extLst>
              <a:ext uri="{FF2B5EF4-FFF2-40B4-BE49-F238E27FC236}">
                <a16:creationId xmlns:a16="http://schemas.microsoft.com/office/drawing/2014/main" id="{7B19A8BC-A492-0948-B784-CAD968D9184C}"/>
              </a:ext>
            </a:extLst>
          </p:cNvPr>
          <p:cNvSpPr txBox="1"/>
          <p:nvPr/>
        </p:nvSpPr>
        <p:spPr>
          <a:xfrm>
            <a:off x="466725" y="855591"/>
            <a:ext cx="10122898" cy="11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Occurrence rates of each fault can be derived from observed seismicity or from 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slip rate estimates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by balancing the scalar seismic moment accumulation from the integral of the incremental MFD through a direct fitting procedure.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B18B3C6-AECD-B340-891F-ACE7F44DA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58" y="2467440"/>
            <a:ext cx="3289689" cy="1282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B477B0-74EA-2742-B829-34F5C893D946}"/>
              </a:ext>
            </a:extLst>
          </p:cNvPr>
          <p:cNvSpPr/>
          <p:nvPr/>
        </p:nvSpPr>
        <p:spPr>
          <a:xfrm>
            <a:off x="3682995" y="4447431"/>
            <a:ext cx="718457" cy="25192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5EF655-FC96-3C40-ACAA-E579E93703FA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 flipV="1">
            <a:off x="4401452" y="3108488"/>
            <a:ext cx="2182306" cy="14649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7FBB37B-BE49-F744-8179-E9557FC74ADC}"/>
              </a:ext>
            </a:extLst>
          </p:cNvPr>
          <p:cNvSpPr/>
          <p:nvPr/>
        </p:nvSpPr>
        <p:spPr>
          <a:xfrm>
            <a:off x="6583757" y="4176019"/>
            <a:ext cx="3429423" cy="152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This provides a complementary mean of evaluating source productivity for the very low return periods.</a:t>
            </a:r>
          </a:p>
        </p:txBody>
      </p:sp>
    </p:spTree>
    <p:extLst>
      <p:ext uri="{BB962C8B-B14F-4D97-AF65-F5344CB8AC3E}">
        <p14:creationId xmlns:p14="http://schemas.microsoft.com/office/powerpoint/2010/main" val="193071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Variability and Uncertainty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BD65B031-CE14-9F46-AD98-B6FB8E8ACA5B}"/>
              </a:ext>
            </a:extLst>
          </p:cNvPr>
          <p:cNvSpPr/>
          <p:nvPr/>
        </p:nvSpPr>
        <p:spPr>
          <a:xfrm>
            <a:off x="558634" y="1006126"/>
            <a:ext cx="9594033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Uncertainty and variability are concepts tightly linked with seismic hazard analysis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Two are the typologies of uncertainty considered: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i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Aleatory 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i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Epistemic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/>
              </a:rPr>
              <a:t>Aleatory uncertainty 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relates to the intrinsic randomness and the nature of the earthquake process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/>
              </a:rPr>
              <a:t>Epistemic uncertainty 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on the contrary depends on our limited knowledge the phenomenon (e.g., lack of observation data)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This means that: </a:t>
            </a:r>
            <a:r>
              <a:rPr lang="en-US" sz="1600" b="0" u="sng" strike="noStrike" spc="-1" dirty="0">
                <a:solidFill>
                  <a:srgbClr val="000000"/>
                </a:solidFill>
                <a:uFillTx/>
                <a:latin typeface="Century Gothic" panose="020B0502020202020204" pitchFamily="34" charset="0"/>
                <a:ea typeface="ＭＳ Ｐゴシック"/>
              </a:rPr>
              <a:t>aleatory uncertainty is irreducible whereas epistemic uncertainty can be potentially reduced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C33BA75-88FA-424F-BD00-970159DFE68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155887" y="1506404"/>
            <a:ext cx="1585080" cy="12045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14779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Variability and Uncertainty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2A8E21F3-4F22-BF40-BA5C-FE9CC21906E3}"/>
              </a:ext>
            </a:extLst>
          </p:cNvPr>
          <p:cNvSpPr/>
          <p:nvPr/>
        </p:nvSpPr>
        <p:spPr>
          <a:xfrm>
            <a:off x="558635" y="1006126"/>
            <a:ext cx="9678874" cy="3330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Epistemic and aleatory variability are nonetheless handled separately into the hazard analysis process: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1) Aleatory uncertainty is usually incorporated in the PSHA integrals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360000" algn="just">
              <a:lnSpc>
                <a:spcPct val="100000"/>
              </a:lnSpc>
            </a:pPr>
            <a:r>
              <a:rPr lang="en-US" sz="1600" b="0" i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Examples: Earthquake location, uncertainty on ground motion estimates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360000"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2) Epistemic uncertainty is formally considered by using alternative models (or parameterizations) within a </a:t>
            </a:r>
            <a:r>
              <a:rPr lang="en-US" sz="1600" b="1" strike="noStrike" spc="-1" dirty="0">
                <a:solidFill>
                  <a:srgbClr val="009900"/>
                </a:solidFill>
                <a:latin typeface="Century Gothic" panose="020B0502020202020204" pitchFamily="34" charset="0"/>
                <a:ea typeface="ＭＳ Ｐゴシック"/>
              </a:rPr>
              <a:t>logic-tree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 structure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360000"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360000" algn="just">
              <a:lnSpc>
                <a:spcPct val="100000"/>
              </a:lnSpc>
            </a:pPr>
            <a:r>
              <a:rPr lang="en-US" sz="1600" b="0" i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Examples: ground motion models, recurrence parameters (b-value, maximum magnitude), style of faulting….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360000"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88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Logic-Tree Strategy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334978A-BB9F-6049-8DDA-00FD3113B73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26371" y="2232101"/>
            <a:ext cx="6646320" cy="3798360"/>
          </a:xfrm>
          <a:prstGeom prst="rect">
            <a:avLst/>
          </a:prstGeom>
          <a:ln w="0">
            <a:noFill/>
          </a:ln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7E9BB4B5-B325-8647-85F2-53E2AD989179}"/>
              </a:ext>
            </a:extLst>
          </p:cNvPr>
          <p:cNvSpPr/>
          <p:nvPr/>
        </p:nvSpPr>
        <p:spPr>
          <a:xfrm>
            <a:off x="558635" y="1006127"/>
            <a:ext cx="9933398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A </a:t>
            </a:r>
            <a:r>
              <a:rPr lang="en-US" sz="1600" b="1" strike="noStrike" spc="-1" dirty="0">
                <a:solidFill>
                  <a:srgbClr val="009900"/>
                </a:solidFill>
                <a:latin typeface="Century Gothic" panose="020B0502020202020204" pitchFamily="34" charset="0"/>
                <a:ea typeface="ＭＳ Ｐゴシック"/>
              </a:rPr>
              <a:t>logic-tree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 consists of branches, which are </a:t>
            </a:r>
            <a:r>
              <a:rPr lang="en-US" sz="1600" b="1" strike="noStrike" spc="-1" dirty="0">
                <a:solidFill>
                  <a:srgbClr val="FF3333"/>
                </a:solidFill>
                <a:latin typeface="Century Gothic" panose="020B0502020202020204" pitchFamily="34" charset="0"/>
                <a:ea typeface="ＭＳ Ｐゴシック"/>
              </a:rPr>
              <a:t>independent, mutually exclusive and collectively exhaustive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 representations of the source and ground motion variability.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latin typeface="Century Gothic" panose="020B0502020202020204" pitchFamily="34" charset="0"/>
                <a:ea typeface="ＭＳ Ｐゴシック"/>
              </a:rPr>
              <a:t>Commonly, several </a:t>
            </a:r>
            <a:r>
              <a:rPr lang="en-US" sz="1600" b="1" strike="noStrike" spc="-1" dirty="0">
                <a:solidFill>
                  <a:srgbClr val="0000CC"/>
                </a:solidFill>
                <a:latin typeface="Century Gothic" panose="020B0502020202020204" pitchFamily="34" charset="0"/>
                <a:ea typeface="ＭＳ Ｐゴシック"/>
              </a:rPr>
              <a:t>branching levels</a:t>
            </a:r>
            <a:r>
              <a:rPr lang="en-US" sz="1600" b="0" strike="noStrike" spc="-1" dirty="0">
                <a:latin typeface="Century Gothic" panose="020B0502020202020204" pitchFamily="34" charset="0"/>
                <a:ea typeface="ＭＳ Ｐゴシック"/>
              </a:rPr>
              <a:t> are used to combine uncertainties of different type.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31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Assigning Weights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29B3AF6C-23FE-A14E-B0B0-66935592E2A1}"/>
              </a:ext>
            </a:extLst>
          </p:cNvPr>
          <p:cNvSpPr/>
          <p:nvPr/>
        </p:nvSpPr>
        <p:spPr>
          <a:xfrm>
            <a:off x="466725" y="958279"/>
            <a:ext cx="1013843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Each model is assigned </a:t>
            </a:r>
            <a:r>
              <a:rPr lang="en-US" sz="1600" b="1" strike="noStrike" spc="-1" dirty="0">
                <a:solidFill>
                  <a:srgbClr val="0000CC"/>
                </a:solidFill>
                <a:latin typeface="Century Gothic" panose="020B0502020202020204" pitchFamily="34" charset="0"/>
                <a:ea typeface="ＭＳ Ｐゴシック"/>
              </a:rPr>
              <a:t>weights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, which express the degree of belief on that model. But how to assign weights?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Based on fits to observed data? (</a:t>
            </a:r>
            <a:r>
              <a:rPr lang="en-US" sz="1600" b="1" strike="noStrike" spc="-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/>
              </a:rPr>
              <a:t>Empirical approach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)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Based on theoretical representation of the physics of the process? (</a:t>
            </a:r>
            <a:r>
              <a:rPr lang="en-US" sz="1600" b="1" strike="noStrike" spc="-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/>
              </a:rPr>
              <a:t>Physical approach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)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Weights assignment could be (actually, often is) a subjective process based </a:t>
            </a:r>
            <a:r>
              <a:rPr lang="en-US" sz="1600" b="1" strike="noStrike" spc="-1" dirty="0">
                <a:solidFill>
                  <a:srgbClr val="0000CC"/>
                </a:solidFill>
                <a:latin typeface="Century Gothic" panose="020B0502020202020204" pitchFamily="34" charset="0"/>
                <a:ea typeface="ＭＳ Ｐゴシック"/>
              </a:rPr>
              <a:t>expert judgement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.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E9702-C190-6B44-A70A-EB24C52597F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49440" y="3796601"/>
            <a:ext cx="4199400" cy="21031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A7826D-ACA9-064C-9B5B-EB294782853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16246" y="2730548"/>
            <a:ext cx="3635640" cy="356364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F4680FFD-1E9A-CA4A-9198-EA54DB97FEFC}"/>
              </a:ext>
            </a:extLst>
          </p:cNvPr>
          <p:cNvSpPr/>
          <p:nvPr/>
        </p:nvSpPr>
        <p:spPr>
          <a:xfrm>
            <a:off x="5046803" y="4573841"/>
            <a:ext cx="738360" cy="548640"/>
          </a:xfrm>
          <a:custGeom>
            <a:avLst/>
            <a:gdLst/>
            <a:ahLst/>
            <a:cxnLst/>
            <a:rect l="0" t="0" r="r" b="b"/>
            <a:pathLst>
              <a:path w="2053" h="1525">
                <a:moveTo>
                  <a:pt x="0" y="381"/>
                </a:moveTo>
                <a:lnTo>
                  <a:pt x="1539" y="381"/>
                </a:lnTo>
                <a:lnTo>
                  <a:pt x="1539" y="0"/>
                </a:lnTo>
                <a:lnTo>
                  <a:pt x="2052" y="762"/>
                </a:lnTo>
                <a:lnTo>
                  <a:pt x="1539" y="1524"/>
                </a:lnTo>
                <a:lnTo>
                  <a:pt x="1539" y="1143"/>
                </a:lnTo>
                <a:lnTo>
                  <a:pt x="0" y="1143"/>
                </a:lnTo>
                <a:lnTo>
                  <a:pt x="0" y="38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69960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Posteriori Statistic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50605C0C-5F5C-764D-9527-0DCA36053AF1}"/>
              </a:ext>
            </a:extLst>
          </p:cNvPr>
          <p:cNvSpPr/>
          <p:nvPr/>
        </p:nvSpPr>
        <p:spPr>
          <a:xfrm>
            <a:off x="466724" y="1004400"/>
            <a:ext cx="10298685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From the ensemble of all hazard curves from each log-tree realization, </a:t>
            </a:r>
            <a:r>
              <a:rPr lang="en-US" sz="1600" b="1" strike="noStrike" spc="-1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/>
              </a:rPr>
              <a:t>mean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 and </a:t>
            </a:r>
            <a:r>
              <a:rPr lang="en-US" sz="1600" b="1" strike="noStrike" spc="-1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/>
              </a:rPr>
              <a:t>percentile curves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 can be computed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6B921E80-751C-D746-9A0B-35F923E44B6F}"/>
              </a:ext>
            </a:extLst>
          </p:cNvPr>
          <p:cNvSpPr/>
          <p:nvPr/>
        </p:nvSpPr>
        <p:spPr>
          <a:xfrm>
            <a:off x="5237999" y="2103121"/>
            <a:ext cx="4858107" cy="3045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Note: Less data or knowledge should imply greater epistemic uncertainty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FF0000"/>
                </a:solidFill>
                <a:latin typeface="Century Gothic" panose="020B0502020202020204" pitchFamily="34" charset="0"/>
                <a:ea typeface="ＭＳ Ｐゴシック"/>
              </a:rPr>
              <a:t>HOWEVER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Use of additional “conflicting” models (from newly available data) can increase epistemic uncertainty 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600" b="0" strike="noStrike" spc="-1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Epistemic uncertainty might be (paradoxically) lower in regions with less data!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8A2AB96E-6EA4-2D40-963E-2201046A4359}"/>
              </a:ext>
            </a:extLst>
          </p:cNvPr>
          <p:cNvSpPr/>
          <p:nvPr/>
        </p:nvSpPr>
        <p:spPr>
          <a:xfrm>
            <a:off x="7367532" y="4071436"/>
            <a:ext cx="599040" cy="45576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F32FB0-284F-4C40-9BF4-5FD513D1585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8079" y="1828800"/>
            <a:ext cx="3951627" cy="423263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36253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PSHA Output: Hazard Maps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5C123848-660E-5D48-929B-15CCBC348A72}"/>
              </a:ext>
            </a:extLst>
          </p:cNvPr>
          <p:cNvSpPr/>
          <p:nvPr/>
        </p:nvSpPr>
        <p:spPr>
          <a:xfrm>
            <a:off x="466724" y="996081"/>
            <a:ext cx="10223271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Hazard maps are used to show how </a:t>
            </a:r>
            <a:r>
              <a:rPr lang="en-US" sz="1600" b="0" u="sng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uniform probability of exceedance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</a:rPr>
              <a:t> of a given ground motion measure for a given observation period distributes over the area.</a:t>
            </a:r>
            <a:endParaRPr lang="en-US" sz="16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13BAC-0D69-CA4C-B3FA-BA58689A2E7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55446" y="2352589"/>
            <a:ext cx="8789040" cy="347472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6864D08F-EA53-2F45-91CA-C9F7FAC4E8CB}"/>
              </a:ext>
            </a:extLst>
          </p:cNvPr>
          <p:cNvSpPr/>
          <p:nvPr/>
        </p:nvSpPr>
        <p:spPr>
          <a:xfrm>
            <a:off x="3425488" y="1993510"/>
            <a:ext cx="4439880" cy="380160"/>
          </a:xfrm>
          <a:prstGeom prst="roundRect">
            <a:avLst>
              <a:gd name="adj" fmla="val 12934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Manjari Regular"/>
                <a:ea typeface="ＭＳ Ｐゴシック"/>
              </a:rPr>
              <a:t>PGA @ 10% Probability in 50 years</a:t>
            </a:r>
            <a:endParaRPr lang="en-US" sz="2000" b="0" strike="noStrike" spc="-1">
              <a:latin typeface="Manja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0166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53D021-EC9A-694D-A163-BBE67987FB99}"/>
              </a:ext>
            </a:extLst>
          </p:cNvPr>
          <p:cNvSpPr txBox="1"/>
          <p:nvPr/>
        </p:nvSpPr>
        <p:spPr>
          <a:xfrm>
            <a:off x="717378" y="1115965"/>
            <a:ext cx="9615342" cy="3862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1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These lectures wouldn’t have been available without the contribution of many people and the numerous resources from textbooks and online material.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cap="none" dirty="0">
              <a:ln>
                <a:noFill/>
              </a:ln>
              <a:latin typeface="Century Gothic" panose="020B0502020202020204" pitchFamily="34" charset="0"/>
              <a:ea typeface="Noto Sans CJK SC" pitchFamily="2"/>
              <a:cs typeface="Lohit Devanagari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A special acknowledgment (and a personal thanks) goes to the following people for their supporting material: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cap="none" dirty="0">
              <a:ln>
                <a:noFill/>
              </a:ln>
              <a:latin typeface="Century Gothic" panose="020B0502020202020204" pitchFamily="34" charset="0"/>
              <a:ea typeface="Noto Sans CJK SC" pitchFamily="2"/>
              <a:cs typeface="Lohit Devanagari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Dr. Dario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Slejko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– OGS, Trieste, Italy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Dr.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Laurentiu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Danciu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– Swiss Seismological Service, ETH, Zurich, Switzerland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Dr. Marco Pagani – GEM Foundation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WenQuanYi Micro Hei" pitchFamily="2"/>
                <a:cs typeface="Lohit Hindi" pitchFamily="2"/>
              </a:rPr>
              <a:t>Dr.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Century Gothic" panose="020B0502020202020204" pitchFamily="34" charset="0"/>
                <a:ea typeface="WenQuanYi Micro Hei" pitchFamily="2"/>
                <a:cs typeface="Lohit Hindi" pitchFamily="2"/>
              </a:rPr>
              <a:t>Donat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WenQuanYi Micro Hei" pitchFamily="2"/>
                <a:cs typeface="Lohit Hindi" pitchFamily="2"/>
              </a:rPr>
              <a:t>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Century Gothic" panose="020B0502020202020204" pitchFamily="34" charset="0"/>
                <a:ea typeface="WenQuanYi Micro Hei" pitchFamily="2"/>
                <a:cs typeface="Lohit Hindi" pitchFamily="2"/>
              </a:rPr>
              <a:t>Faeh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– Swiss Seismological Service, ETH, Zurich, Switzerland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Dr. Elisa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Zuccolo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– EUCENTRE Pavia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Dr. John Douglas - University of Strathclyde, UK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Dr. Dave </a:t>
            </a:r>
            <a:r>
              <a:rPr lang="en-US" sz="1600" b="0" i="0" u="none" strike="noStrike" kern="1200" cap="none" dirty="0" err="1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Boore</a:t>
            </a: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 - USGS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cap="none" dirty="0">
              <a:ln>
                <a:noFill/>
              </a:ln>
              <a:latin typeface="Century Gothic" panose="020B0502020202020204" pitchFamily="34" charset="0"/>
              <a:ea typeface="Noto Sans CJK SC" pitchFamily="2"/>
              <a:cs typeface="Lohit Devanagari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(I hope I did not forget anyone….)</a:t>
            </a:r>
          </a:p>
        </p:txBody>
      </p:sp>
      <p:sp>
        <p:nvSpPr>
          <p:cNvPr id="5" name="Titolo 7">
            <a:extLst>
              <a:ext uri="{FF2B5EF4-FFF2-40B4-BE49-F238E27FC236}">
                <a16:creationId xmlns:a16="http://schemas.microsoft.com/office/drawing/2014/main" id="{39116458-0914-3242-86C5-65D93C85B905}"/>
              </a:ext>
            </a:extLst>
          </p:cNvPr>
          <p:cNvSpPr txBox="1">
            <a:spLocks/>
          </p:cNvSpPr>
          <p:nvPr/>
        </p:nvSpPr>
        <p:spPr>
          <a:xfrm>
            <a:off x="432733" y="192635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523613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Hazard Disaggregation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273F4502-69A3-9944-A357-241DB939996D}"/>
              </a:ext>
            </a:extLst>
          </p:cNvPr>
          <p:cNvSpPr/>
          <p:nvPr/>
        </p:nvSpPr>
        <p:spPr>
          <a:xfrm>
            <a:off x="558634" y="1006126"/>
            <a:ext cx="10037647" cy="784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 a given site, ground motion intensity measure and return period, the fractional contribution of specific scenarios to the hazard can be extracted from the hazard analysis via disaggregation.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2B1D4-EA1F-C245-86DA-BFC366EDC827}"/>
              </a:ext>
            </a:extLst>
          </p:cNvPr>
          <p:cNvPicPr/>
          <p:nvPr/>
        </p:nvPicPr>
        <p:blipFill>
          <a:blip r:embed="rId2"/>
          <a:srcRect t="570" b="-2585"/>
          <a:stretch/>
        </p:blipFill>
        <p:spPr>
          <a:xfrm>
            <a:off x="432780" y="2157787"/>
            <a:ext cx="4994025" cy="3694087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A22E4C-F4F6-7343-9224-B02134740F62}"/>
              </a:ext>
            </a:extLst>
          </p:cNvPr>
          <p:cNvSpPr txBox="1"/>
          <p:nvPr/>
        </p:nvSpPr>
        <p:spPr>
          <a:xfrm>
            <a:off x="5426805" y="1790251"/>
            <a:ext cx="5096648" cy="3038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endParaRPr lang="en-US" sz="1600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most common form of disaggregation is a two-dimensional disaggregation in </a:t>
            </a:r>
            <a:r>
              <a:rPr lang="en-US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magnitude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n-US" sz="1600" b="1" dirty="0">
                <a:solidFill>
                  <a:srgbClr val="0070C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distance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bins (formally, it is the conditional probability of the ground motion being generated by an earthquake with magnitude in the range M1-M2 and distance in the range R1-R2).</a:t>
            </a:r>
          </a:p>
        </p:txBody>
      </p:sp>
    </p:spTree>
    <p:extLst>
      <p:ext uri="{BB962C8B-B14F-4D97-AF65-F5344CB8AC3E}">
        <p14:creationId xmlns:p14="http://schemas.microsoft.com/office/powerpoint/2010/main" val="69162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466724" y="953375"/>
            <a:ext cx="4537355" cy="1892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Disaggregation can be used to identify the controlling earthquake scenario driving the hazard, which can be different for different return periods and ground motion parameters.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Controlling Scenario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70BCB-D99A-A543-B279-EF698020BAE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86925" y="403784"/>
            <a:ext cx="5149877" cy="2633889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E8E11D-38EC-8543-B0FF-D61A5EBCDF7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406769" y="3306051"/>
            <a:ext cx="3512382" cy="286577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A0AD32-691D-A445-8908-413AE2E5481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79830" y="3306051"/>
            <a:ext cx="3815668" cy="3015720"/>
          </a:xfrm>
          <a:prstGeom prst="rect">
            <a:avLst/>
          </a:prstGeom>
          <a:ln w="0">
            <a:noFill/>
          </a:ln>
        </p:spPr>
      </p:pic>
      <p:sp>
        <p:nvSpPr>
          <p:cNvPr id="12" name="CustomShape 3">
            <a:extLst>
              <a:ext uri="{FF2B5EF4-FFF2-40B4-BE49-F238E27FC236}">
                <a16:creationId xmlns:a16="http://schemas.microsoft.com/office/drawing/2014/main" id="{155E7556-EAED-F047-BD3A-47FAC419424C}"/>
              </a:ext>
            </a:extLst>
          </p:cNvPr>
          <p:cNvSpPr/>
          <p:nvPr/>
        </p:nvSpPr>
        <p:spPr>
          <a:xfrm>
            <a:off x="892275" y="3349630"/>
            <a:ext cx="1326240" cy="404640"/>
          </a:xfrm>
          <a:prstGeom prst="roundRect">
            <a:avLst>
              <a:gd name="adj" fmla="val 12934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Manjari Regular"/>
                <a:ea typeface="ＭＳ Ｐゴシック"/>
              </a:rPr>
              <a:t>T=1.0sec</a:t>
            </a:r>
            <a:endParaRPr lang="en-US" sz="2000" b="0" strike="noStrike" spc="-1">
              <a:latin typeface="Manjari Regular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75981E04-DB5D-E142-97E2-C009D494B841}"/>
              </a:ext>
            </a:extLst>
          </p:cNvPr>
          <p:cNvSpPr/>
          <p:nvPr/>
        </p:nvSpPr>
        <p:spPr>
          <a:xfrm>
            <a:off x="5386925" y="3367215"/>
            <a:ext cx="1326240" cy="404640"/>
          </a:xfrm>
          <a:prstGeom prst="roundRect">
            <a:avLst>
              <a:gd name="adj" fmla="val 12934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Manjari Regular"/>
                <a:ea typeface="ＭＳ Ｐゴシック"/>
              </a:rPr>
              <a:t>T=0.2sec</a:t>
            </a:r>
            <a:endParaRPr lang="en-US" sz="2000" b="0" strike="noStrike" spc="-1">
              <a:latin typeface="Manja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293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Uniform Hazard Spectra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4E9D5CB9-B7C0-CF44-A964-8AA894C64070}"/>
              </a:ext>
            </a:extLst>
          </p:cNvPr>
          <p:cNvSpPr txBox="1"/>
          <p:nvPr/>
        </p:nvSpPr>
        <p:spPr>
          <a:xfrm>
            <a:off x="558634" y="1006126"/>
            <a:ext cx="10166739" cy="15612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 common goal of PSHA is to identify a design response spectrum to be used for both structural and geotechnical analysis.</a:t>
            </a:r>
          </a:p>
          <a:p>
            <a:r>
              <a:rPr lang="en-US" dirty="0"/>
              <a:t>Uniform </a:t>
            </a:r>
            <a:r>
              <a:rPr lang="en-US" b="1" dirty="0">
                <a:solidFill>
                  <a:srgbClr val="0070C0"/>
                </a:solidFill>
              </a:rPr>
              <a:t>hazard spectra (UHS</a:t>
            </a:r>
            <a:r>
              <a:rPr lang="en-US" dirty="0"/>
              <a:t>) is used to represent ground motion that have an equal probability of being exceeded in a fixed time span. 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44465BD-6A96-E34D-A046-8867EA3A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03" y="2941702"/>
            <a:ext cx="3771900" cy="308610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9B58B3CC-BD4B-BA4C-9627-3F2A734BE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45" y="2941702"/>
            <a:ext cx="3556877" cy="29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13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Uniform Hazard Spectra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44A63-E976-C84D-BEE7-3D508D11762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74312" y="2315528"/>
            <a:ext cx="7132320" cy="4049280"/>
          </a:xfrm>
          <a:prstGeom prst="rect">
            <a:avLst/>
          </a:prstGeom>
          <a:ln w="0">
            <a:noFill/>
          </a:ln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74215ED7-3ABF-4C46-80C1-83FDE984B0F9}"/>
              </a:ext>
            </a:extLst>
          </p:cNvPr>
          <p:cNvSpPr txBox="1"/>
          <p:nvPr/>
        </p:nvSpPr>
        <p:spPr>
          <a:xfrm>
            <a:off x="558635" y="879628"/>
            <a:ext cx="10048406" cy="16382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UHS can be computed using GMPEs that support several spectral periods in the following way:</a:t>
            </a:r>
          </a:p>
          <a:p>
            <a:r>
              <a:rPr lang="en-US" dirty="0"/>
              <a:t>1) Choose the target return period to use for the calculation of the UHS (e.g., 475 years)</a:t>
            </a:r>
          </a:p>
          <a:p>
            <a:r>
              <a:rPr lang="en-US" dirty="0"/>
              <a:t>2) Compute the hazard curve for each spectral ordinate</a:t>
            </a:r>
          </a:p>
          <a:p>
            <a:r>
              <a:rPr lang="en-US" dirty="0"/>
              <a:t>3) Select the Sa for the RP specified at point 1</a:t>
            </a:r>
          </a:p>
        </p:txBody>
      </p:sp>
    </p:spTree>
    <p:extLst>
      <p:ext uri="{BB962C8B-B14F-4D97-AF65-F5344CB8AC3E}">
        <p14:creationId xmlns:p14="http://schemas.microsoft.com/office/powerpoint/2010/main" val="1559200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Uniform Hazard Spectra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466CB-3E9A-8143-8AE6-AF7B6115330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74258" y="2292310"/>
            <a:ext cx="6015176" cy="3687353"/>
          </a:xfrm>
          <a:prstGeom prst="rect">
            <a:avLst/>
          </a:prstGeom>
          <a:ln w="0">
            <a:noFill/>
          </a:ln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64303B5D-415A-464D-A249-97B13D4F5B63}"/>
              </a:ext>
            </a:extLst>
          </p:cNvPr>
          <p:cNvSpPr txBox="1"/>
          <p:nvPr/>
        </p:nvSpPr>
        <p:spPr>
          <a:xfrm>
            <a:off x="558634" y="878337"/>
            <a:ext cx="10392651" cy="11534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Since the hazard is computed independently for each spectral period, in general, a uniform hazard spectrum does not represent the spectrum of any single earthquake. Each “part” of the spectrum is sensitive to a generally different controlling scenario.</a:t>
            </a:r>
          </a:p>
        </p:txBody>
      </p:sp>
    </p:spTree>
    <p:extLst>
      <p:ext uri="{BB962C8B-B14F-4D97-AF65-F5344CB8AC3E}">
        <p14:creationId xmlns:p14="http://schemas.microsoft.com/office/powerpoint/2010/main" val="645403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466725" y="1006126"/>
            <a:ext cx="9830214" cy="4708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Probabilistic Seismic Hazard Assessment (PSHA) is a powerful seismological tool to overcome the limitation of earthquake unpredictability.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It provides engineers, insurers, decision makers and politician with a mean of evaluating the likelihood of damaging ground motion to happen, so that appropriate mitigation strategies can be applied.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However,  PSHA is a complex process, and it should be performed by experts with appropriate understanding of the matter and experience.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PSHA itself is just a tool, and the quality of the result is highly driven be the knowledge we have for the study area and the availability of calibration data.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Very common mistakes:</a:t>
            </a:r>
          </a:p>
          <a:p>
            <a:pPr marL="742950" lvl="1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Mixing scales of applicability (e.g. regional and site-specific)</a:t>
            </a:r>
          </a:p>
          <a:p>
            <a:pPr marL="742950" lvl="1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Comparison with occurrence of single events (mixing probabilistic with deterministic)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78128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466725" y="1006126"/>
            <a:ext cx="9989708" cy="119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Stein S., and M. </a:t>
            </a:r>
            <a:r>
              <a:rPr lang="en-GB" sz="1600" dirty="0" err="1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Wysession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An Introduction to Seismology, Earthquakes, and Earth Structure. 1st ed. Malden, MA: Blackwell, September 2002. ISBN 9780865420786.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Kramer, S.L., Geotechnical Earthquake Engineering, Prentice Hall, 1996, ISBN 0133749436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Suggested textbooks and tutorials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7A90A97-4702-B140-940A-2220CA4B6C94}"/>
              </a:ext>
            </a:extLst>
          </p:cNvPr>
          <p:cNvSpPr/>
          <p:nvPr/>
        </p:nvSpPr>
        <p:spPr>
          <a:xfrm>
            <a:off x="3947767" y="2495773"/>
            <a:ext cx="2743199" cy="3742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DDDDDD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2384869-55C5-5A42-B125-85C9621F450D}"/>
              </a:ext>
            </a:extLst>
          </p:cNvPr>
          <p:cNvSpPr/>
          <p:nvPr/>
        </p:nvSpPr>
        <p:spPr>
          <a:xfrm>
            <a:off x="703111" y="2554454"/>
            <a:ext cx="2682720" cy="3651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DDDDDD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B8836-5B67-AA49-9193-A302678D0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36888" y="2404334"/>
            <a:ext cx="2743199" cy="36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449D7-C121-BB48-8301-F7A522B8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9111" y="2404334"/>
            <a:ext cx="268272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3BC21309-2D87-8E4D-9469-A1EA083192EA}"/>
              </a:ext>
            </a:extLst>
          </p:cNvPr>
          <p:cNvSpPr/>
          <p:nvPr/>
        </p:nvSpPr>
        <p:spPr>
          <a:xfrm>
            <a:off x="7304429" y="2526014"/>
            <a:ext cx="2783160" cy="3742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DDDDDD"/>
          </a:solidFill>
          <a:ln>
            <a:noFill/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A0D948-E4CC-F047-895A-9B2BB4DFA4C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42789" y="2404334"/>
            <a:ext cx="2783160" cy="3687479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483800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48920" y="3175200"/>
            <a:ext cx="7704000" cy="9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000" b="1" strike="noStrike" spc="-1">
                <a:solidFill>
                  <a:srgbClr val="C00000"/>
                </a:solidFill>
                <a:latin typeface="Century Gothic"/>
                <a:ea typeface="Century Gothic"/>
              </a:rPr>
              <a:t>Thank you very much for your attention!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704AB59-1B78-4335-89FB-CB5D5BBBBF7E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47</a:t>
            </a:fld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FDBECA-F033-F743-A252-0EE4C9E4E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9" y="2567116"/>
            <a:ext cx="5028477" cy="3457939"/>
          </a:xfrm>
          <a:prstGeom prst="rect">
            <a:avLst/>
          </a:prstGeom>
        </p:spPr>
      </p:pic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Earthquakes: a widespread danger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537307" y="1097401"/>
            <a:ext cx="3592566" cy="11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Earthquakes are one of the most frequent and costly natural hazards worldwide.</a:t>
            </a:r>
          </a:p>
        </p:txBody>
      </p:sp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3B045FCC-8052-6743-8A43-1B1C5A2E0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70" y="1006126"/>
            <a:ext cx="5899638" cy="3522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1615826-F795-EB4C-942C-1BFC074190D6}"/>
              </a:ext>
            </a:extLst>
          </p:cNvPr>
          <p:cNvSpPr/>
          <p:nvPr/>
        </p:nvSpPr>
        <p:spPr>
          <a:xfrm>
            <a:off x="4378569" y="3807069"/>
            <a:ext cx="6260123" cy="489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239EA-DAE6-574C-942E-C35F62266DBA}"/>
              </a:ext>
            </a:extLst>
          </p:cNvPr>
          <p:cNvSpPr/>
          <p:nvPr/>
        </p:nvSpPr>
        <p:spPr>
          <a:xfrm>
            <a:off x="1936383" y="4849929"/>
            <a:ext cx="525463" cy="1175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253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DC0F3-5270-7E45-B352-D25546848C9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745610" y="3326080"/>
            <a:ext cx="3084683" cy="2744929"/>
          </a:xfrm>
          <a:prstGeom prst="rect">
            <a:avLst/>
          </a:prstGeom>
          <a:noFill/>
          <a:ln w="18360">
            <a:solidFill>
              <a:srgbClr val="3465A4"/>
            </a:solidFill>
            <a:prstDash val="solid"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466724" y="1006127"/>
            <a:ext cx="10392954" cy="1153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earthquake main threat is related to the impossibility of structures (buildings, bridges, etc.) to withstand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extreme ground shaking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to a lesser extend to the occurrence of secondary phenomena (ground failure, tsunamis, etc.)</a:t>
            </a:r>
            <a:endParaRPr lang="en-GB" sz="1600" b="1" dirty="0"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Earthquake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D19E3-DFF5-7947-B85E-AD8E8EB006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2703" y="2500781"/>
            <a:ext cx="4209778" cy="2497124"/>
          </a:xfrm>
          <a:prstGeom prst="rect">
            <a:avLst/>
          </a:prstGeom>
          <a:noFill/>
          <a:ln w="18360">
            <a:solidFill>
              <a:srgbClr val="3465A4"/>
            </a:solidFill>
            <a:prstDash val="solid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34386-59C0-A04B-AE2D-01D3B5322308}"/>
              </a:ext>
            </a:extLst>
          </p:cNvPr>
          <p:cNvSpPr txBox="1"/>
          <p:nvPr/>
        </p:nvSpPr>
        <p:spPr>
          <a:xfrm>
            <a:off x="1178360" y="5064846"/>
            <a:ext cx="3378463" cy="28804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1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 dirty="0">
                <a:ln>
                  <a:noFill/>
                </a:ln>
                <a:latin typeface="Manjari Regular" pitchFamily="18"/>
                <a:ea typeface="Noto Sans CJK SC" pitchFamily="2"/>
                <a:cs typeface="Lohit Devanagari" pitchFamily="2"/>
              </a:rPr>
              <a:t>M6.5 Taiwan earthquake in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BEDDE-17E4-9B48-80F0-2C419BA35E26}"/>
              </a:ext>
            </a:extLst>
          </p:cNvPr>
          <p:cNvSpPr txBox="1"/>
          <p:nvPr/>
        </p:nvSpPr>
        <p:spPr>
          <a:xfrm>
            <a:off x="7418784" y="2661580"/>
            <a:ext cx="2704742" cy="939573"/>
          </a:xfrm>
          <a:prstGeom prst="rect">
            <a:avLst/>
          </a:prstGeom>
          <a:solidFill>
            <a:schemeClr val="bg1"/>
          </a:solidFill>
          <a:ln w="38100">
            <a:solidFill>
              <a:srgbClr val="3465A4"/>
            </a:solidFill>
          </a:ln>
        </p:spPr>
        <p:txBody>
          <a:bodyPr vert="horz" wrap="square" lIns="90000" tIns="45000" rIns="90000" bIns="45000" anchorCtr="1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cap="none" dirty="0">
                <a:ln>
                  <a:noFill/>
                </a:ln>
                <a:latin typeface="Century Gothic" panose="020B0502020202020204" pitchFamily="34" charset="0"/>
                <a:ea typeface="Noto Sans CJK SC" pitchFamily="2"/>
                <a:cs typeface="Lohit Devanagari" pitchFamily="2"/>
              </a:rPr>
              <a:t>"Earthquakes don't kill people, collapsed buildings do so"</a:t>
            </a:r>
          </a:p>
        </p:txBody>
      </p:sp>
    </p:spTree>
    <p:extLst>
      <p:ext uri="{BB962C8B-B14F-4D97-AF65-F5344CB8AC3E}">
        <p14:creationId xmlns:p14="http://schemas.microsoft.com/office/powerpoint/2010/main" val="307885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Defining the Expected Shaking Level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7401EB13-0A9F-1646-B38C-3F1E8D433C1A}"/>
              </a:ext>
            </a:extLst>
          </p:cNvPr>
          <p:cNvSpPr txBox="1"/>
          <p:nvPr/>
        </p:nvSpPr>
        <p:spPr>
          <a:xfrm>
            <a:off x="466725" y="956520"/>
            <a:ext cx="10075252" cy="156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Reduction of losses should then be properly done by preemptive design and reinforcement of new and existing building and infrastructures.</a:t>
            </a:r>
          </a:p>
          <a:p>
            <a:r>
              <a:rPr lang="en-US" dirty="0"/>
              <a:t>This requires, however, a proper estimation of the </a:t>
            </a:r>
            <a:r>
              <a:rPr lang="en-US" b="1" u="sng" dirty="0"/>
              <a:t>ground shaking level likely expected at a site, within a given interval of time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FDEF4E15-2988-1F42-9C42-0FB4B8572899}"/>
              </a:ext>
            </a:extLst>
          </p:cNvPr>
          <p:cNvGrpSpPr/>
          <p:nvPr/>
        </p:nvGrpSpPr>
        <p:grpSpPr>
          <a:xfrm>
            <a:off x="1054249" y="2874700"/>
            <a:ext cx="3969572" cy="3026780"/>
            <a:chOff x="1097280" y="4444920"/>
            <a:chExt cx="3240360" cy="250452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3129384-1C64-5E43-99D0-14E23510CDCA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1333080" y="4444920"/>
              <a:ext cx="3004560" cy="23997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6D4717E0-217F-474F-A1AC-6802E4DDF584}"/>
                </a:ext>
              </a:extLst>
            </p:cNvPr>
            <p:cNvGrpSpPr/>
            <p:nvPr/>
          </p:nvGrpSpPr>
          <p:grpSpPr>
            <a:xfrm>
              <a:off x="2173680" y="4623840"/>
              <a:ext cx="1439640" cy="1439640"/>
              <a:chOff x="2173680" y="4623840"/>
              <a:chExt cx="1439640" cy="1439640"/>
            </a:xfrm>
          </p:grpSpPr>
          <p:sp>
            <p:nvSpPr>
              <p:cNvPr id="11" name="CustomShape 5">
                <a:extLst>
                  <a:ext uri="{FF2B5EF4-FFF2-40B4-BE49-F238E27FC236}">
                    <a16:creationId xmlns:a16="http://schemas.microsoft.com/office/drawing/2014/main" id="{FAD4A52D-ECE8-924A-8166-8CFF7916E621}"/>
                  </a:ext>
                </a:extLst>
              </p:cNvPr>
              <p:cNvSpPr/>
              <p:nvPr/>
            </p:nvSpPr>
            <p:spPr>
              <a:xfrm>
                <a:off x="2537640" y="4974480"/>
                <a:ext cx="719640" cy="719640"/>
              </a:xfrm>
              <a:prstGeom prst="ellipse">
                <a:avLst/>
              </a:prstGeom>
              <a:noFill/>
              <a:ln w="25560">
                <a:solidFill>
                  <a:srgbClr val="FFFF00"/>
                </a:solidFill>
                <a:round/>
              </a:ln>
              <a:effectLst>
                <a:outerShdw dist="23040" dir="540000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" name="CustomShape 6">
                <a:extLst>
                  <a:ext uri="{FF2B5EF4-FFF2-40B4-BE49-F238E27FC236}">
                    <a16:creationId xmlns:a16="http://schemas.microsoft.com/office/drawing/2014/main" id="{AABE1F7B-903A-5840-819E-EAD8D9A2A3DC}"/>
                  </a:ext>
                </a:extLst>
              </p:cNvPr>
              <p:cNvSpPr/>
              <p:nvPr/>
            </p:nvSpPr>
            <p:spPr>
              <a:xfrm>
                <a:off x="2723400" y="5162400"/>
                <a:ext cx="359640" cy="359640"/>
              </a:xfrm>
              <a:prstGeom prst="ellipse">
                <a:avLst/>
              </a:prstGeom>
              <a:noFill/>
              <a:ln w="25560">
                <a:solidFill>
                  <a:srgbClr val="FFFF00"/>
                </a:solidFill>
                <a:round/>
              </a:ln>
              <a:effectLst>
                <a:outerShdw dist="23040" dir="540000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" name="CustomShape 7">
                <a:extLst>
                  <a:ext uri="{FF2B5EF4-FFF2-40B4-BE49-F238E27FC236}">
                    <a16:creationId xmlns:a16="http://schemas.microsoft.com/office/drawing/2014/main" id="{B1B16C71-C382-804E-8E9F-5554B0773961}"/>
                  </a:ext>
                </a:extLst>
              </p:cNvPr>
              <p:cNvSpPr/>
              <p:nvPr/>
            </p:nvSpPr>
            <p:spPr>
              <a:xfrm>
                <a:off x="2359440" y="4795920"/>
                <a:ext cx="1079640" cy="1079640"/>
              </a:xfrm>
              <a:prstGeom prst="ellipse">
                <a:avLst/>
              </a:prstGeom>
              <a:noFill/>
              <a:ln w="25560">
                <a:solidFill>
                  <a:srgbClr val="FFFF00"/>
                </a:solidFill>
                <a:round/>
              </a:ln>
              <a:effectLst>
                <a:outerShdw dist="23040" dir="540000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" name="CustomShape 8">
                <a:extLst>
                  <a:ext uri="{FF2B5EF4-FFF2-40B4-BE49-F238E27FC236}">
                    <a16:creationId xmlns:a16="http://schemas.microsoft.com/office/drawing/2014/main" id="{798EFFF4-DF11-FB45-A09D-80D78017F6C8}"/>
                  </a:ext>
                </a:extLst>
              </p:cNvPr>
              <p:cNvSpPr/>
              <p:nvPr/>
            </p:nvSpPr>
            <p:spPr>
              <a:xfrm>
                <a:off x="2173680" y="4623840"/>
                <a:ext cx="1439640" cy="1439640"/>
              </a:xfrm>
              <a:prstGeom prst="ellipse">
                <a:avLst/>
              </a:prstGeom>
              <a:noFill/>
              <a:ln w="25560">
                <a:solidFill>
                  <a:srgbClr val="FFFF00"/>
                </a:solidFill>
                <a:round/>
              </a:ln>
              <a:effectLst>
                <a:outerShdw dist="23040" dir="540000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0" name="CustomShape 9">
              <a:extLst>
                <a:ext uri="{FF2B5EF4-FFF2-40B4-BE49-F238E27FC236}">
                  <a16:creationId xmlns:a16="http://schemas.microsoft.com/office/drawing/2014/main" id="{164E12FF-1D32-974C-8BA6-C690D06125E7}"/>
                </a:ext>
              </a:extLst>
            </p:cNvPr>
            <p:cNvSpPr/>
            <p:nvPr/>
          </p:nvSpPr>
          <p:spPr>
            <a:xfrm>
              <a:off x="1097280" y="6737400"/>
              <a:ext cx="1610640" cy="212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80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http://www.howitworksdaily.com/</a:t>
              </a:r>
              <a:endParaRPr lang="en-US" sz="800" b="0" strike="noStrike" spc="-1">
                <a:latin typeface="Arial"/>
              </a:endParaRPr>
            </a:p>
          </p:txBody>
        </p:sp>
      </p:grpSp>
      <p:sp>
        <p:nvSpPr>
          <p:cNvPr id="15" name="CustomShape 10">
            <a:extLst>
              <a:ext uri="{FF2B5EF4-FFF2-40B4-BE49-F238E27FC236}">
                <a16:creationId xmlns:a16="http://schemas.microsoft.com/office/drawing/2014/main" id="{ABDB94FD-1D54-F44D-BF8C-B8CD3DA5FF20}"/>
              </a:ext>
            </a:extLst>
          </p:cNvPr>
          <p:cNvSpPr/>
          <p:nvPr/>
        </p:nvSpPr>
        <p:spPr>
          <a:xfrm>
            <a:off x="6591904" y="4797366"/>
            <a:ext cx="2878200" cy="1163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</a:rPr>
              <a:t>This is the task of</a:t>
            </a:r>
            <a:endParaRPr lang="en-US" b="0" strike="noStrike" spc="-1" dirty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ＭＳ Ｐゴシック"/>
              </a:rPr>
              <a:t>Seismic Hazard Analysis (SHA)….</a:t>
            </a:r>
            <a:endParaRPr lang="en-US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6" name="CustomShape 11">
            <a:extLst>
              <a:ext uri="{FF2B5EF4-FFF2-40B4-BE49-F238E27FC236}">
                <a16:creationId xmlns:a16="http://schemas.microsoft.com/office/drawing/2014/main" id="{0954F5DC-BA19-8844-A227-839974CF8D6D}"/>
              </a:ext>
            </a:extLst>
          </p:cNvPr>
          <p:cNvSpPr/>
          <p:nvPr/>
        </p:nvSpPr>
        <p:spPr>
          <a:xfrm>
            <a:off x="7665244" y="3949540"/>
            <a:ext cx="731520" cy="640080"/>
          </a:xfrm>
          <a:custGeom>
            <a:avLst/>
            <a:gdLst/>
            <a:ahLst/>
            <a:cxnLst/>
            <a:rect l="0" t="0" r="r" b="b"/>
            <a:pathLst>
              <a:path w="2034" h="1780">
                <a:moveTo>
                  <a:pt x="508" y="0"/>
                </a:moveTo>
                <a:lnTo>
                  <a:pt x="508" y="1334"/>
                </a:lnTo>
                <a:lnTo>
                  <a:pt x="0" y="1334"/>
                </a:lnTo>
                <a:lnTo>
                  <a:pt x="1016" y="1779"/>
                </a:lnTo>
                <a:lnTo>
                  <a:pt x="2033" y="1334"/>
                </a:lnTo>
                <a:lnTo>
                  <a:pt x="1524" y="1334"/>
                </a:lnTo>
                <a:lnTo>
                  <a:pt x="1524" y="0"/>
                </a:lnTo>
                <a:lnTo>
                  <a:pt x="508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81818E-2386-404D-9A73-062B3157DB5C}"/>
              </a:ext>
            </a:extLst>
          </p:cNvPr>
          <p:cNvSpPr txBox="1"/>
          <p:nvPr/>
        </p:nvSpPr>
        <p:spPr>
          <a:xfrm>
            <a:off x="5737832" y="2588273"/>
            <a:ext cx="4586344" cy="11535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Aft>
                <a:spcPts val="300"/>
              </a:spcAft>
              <a:defRPr sz="160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Question is: how and how precisely this level can be defined, given the (little) knowledge we have of the earthquake process?</a:t>
            </a:r>
          </a:p>
        </p:txBody>
      </p:sp>
    </p:spTree>
    <p:extLst>
      <p:ext uri="{BB962C8B-B14F-4D97-AF65-F5344CB8AC3E}">
        <p14:creationId xmlns:p14="http://schemas.microsoft.com/office/powerpoint/2010/main" val="303784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 Requirements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86B14469-F243-7044-84D5-93AFB46102AD}"/>
              </a:ext>
            </a:extLst>
          </p:cNvPr>
          <p:cNvSpPr/>
          <p:nvPr/>
        </p:nvSpPr>
        <p:spPr>
          <a:xfrm>
            <a:off x="466725" y="1006126"/>
            <a:ext cx="8412480" cy="200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 assess the earthquake hazard associated to a region is essential to know: 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b="1" u="sng" dirty="0">
                <a:solidFill>
                  <a:srgbClr val="FF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Where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the earthquakes occur and the geometry of the seismic sources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b="1" u="sng" dirty="0">
                <a:solidFill>
                  <a:srgbClr val="FF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When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(How often) earthquakes of given size occur at each seismic source</a:t>
            </a:r>
          </a:p>
          <a:p>
            <a:pPr marL="285750" indent="-285750" algn="just">
              <a:lnSpc>
                <a:spcPct val="150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b="1" u="sng" dirty="0">
                <a:solidFill>
                  <a:srgbClr val="FF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How</a:t>
            </a:r>
            <a:r>
              <a:rPr lang="en-US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earthquakes propagate within the crust due to mechanical properties of geological materials (including surface geology)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F0348D4-DACD-774F-8663-5ADFE3FBFC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081806" y="3109385"/>
            <a:ext cx="5974837" cy="314058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8138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E78C29-7862-4727-B356-54B5AB5216DF}"/>
              </a:ext>
            </a:extLst>
          </p:cNvPr>
          <p:cNvSpPr txBox="1"/>
          <p:nvPr/>
        </p:nvSpPr>
        <p:spPr>
          <a:xfrm>
            <a:off x="326876" y="1006127"/>
            <a:ext cx="5769124" cy="1153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Earthquake activity is not distributed uniformly around the world. It is mainly confined to relatively narrow bands of intense seismicity on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“active” tectonic margins</a:t>
            </a:r>
            <a:r>
              <a:rPr lang="en-GB" sz="16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olo 7">
            <a:extLst>
              <a:ext uri="{FF2B5EF4-FFF2-40B4-BE49-F238E27FC236}">
                <a16:creationId xmlns:a16="http://schemas.microsoft.com/office/drawing/2014/main" id="{8EC9771F-0475-4F84-A336-1E9F2A2B327E}"/>
              </a:ext>
            </a:extLst>
          </p:cNvPr>
          <p:cNvSpPr txBox="1">
            <a:spLocks/>
          </p:cNvSpPr>
          <p:nvPr/>
        </p:nvSpPr>
        <p:spPr>
          <a:xfrm>
            <a:off x="466725" y="82796"/>
            <a:ext cx="11166640" cy="92333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do Earthquakes Occur?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AB6623-1AD4-1B4C-8EAC-BF8B690658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6876" y="2848137"/>
            <a:ext cx="4799326" cy="322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855EA-2BE6-054D-9BFB-6C4BEDBE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84184" y="2245659"/>
            <a:ext cx="4517896" cy="300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98B927-BCFD-AE4A-9514-BFC253E808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73888" y="147516"/>
            <a:ext cx="4671819" cy="17172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A4E892A8-7EB5-4E42-B54E-11B95B64CCD1}"/>
              </a:ext>
            </a:extLst>
          </p:cNvPr>
          <p:cNvSpPr/>
          <p:nvPr/>
        </p:nvSpPr>
        <p:spPr>
          <a:xfrm>
            <a:off x="4867312" y="2730627"/>
            <a:ext cx="688489" cy="580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08825FF8-E308-6545-927B-FED34EF820A5}"/>
              </a:ext>
            </a:extLst>
          </p:cNvPr>
          <p:cNvSpPr/>
          <p:nvPr/>
        </p:nvSpPr>
        <p:spPr>
          <a:xfrm>
            <a:off x="7218380" y="750205"/>
            <a:ext cx="248209" cy="19925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16E05471-500B-A648-ADAA-282A23D1A024}"/>
              </a:ext>
            </a:extLst>
          </p:cNvPr>
          <p:cNvSpPr/>
          <p:nvPr/>
        </p:nvSpPr>
        <p:spPr>
          <a:xfrm>
            <a:off x="9479279" y="873340"/>
            <a:ext cx="417756" cy="38530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58DD886B-1C74-7044-A4EE-AE99D866A51B}"/>
              </a:ext>
            </a:extLst>
          </p:cNvPr>
          <p:cNvSpPr/>
          <p:nvPr/>
        </p:nvSpPr>
        <p:spPr>
          <a:xfrm>
            <a:off x="8327706" y="664091"/>
            <a:ext cx="290456" cy="28536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278864C2-DEBA-2E4C-A047-97780806C74C}"/>
              </a:ext>
            </a:extLst>
          </p:cNvPr>
          <p:cNvSpPr/>
          <p:nvPr/>
        </p:nvSpPr>
        <p:spPr>
          <a:xfrm>
            <a:off x="10748176" y="773715"/>
            <a:ext cx="248209" cy="19925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91C40164-1D21-9247-A993-BEC9706EEFBB}"/>
              </a:ext>
            </a:extLst>
          </p:cNvPr>
          <p:cNvSpPr/>
          <p:nvPr/>
        </p:nvSpPr>
        <p:spPr>
          <a:xfrm>
            <a:off x="9699382" y="806902"/>
            <a:ext cx="248209" cy="19925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222258DB-FC77-5D4A-B9CB-DFA967026648}"/>
              </a:ext>
            </a:extLst>
          </p:cNvPr>
          <p:cNvSpPr/>
          <p:nvPr/>
        </p:nvSpPr>
        <p:spPr>
          <a:xfrm>
            <a:off x="8472934" y="841041"/>
            <a:ext cx="248209" cy="19925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587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BDocument" ma:contentTypeID="0x010100F4C63C3BD852AE468EAEFD0E6C57C64F0200A59118AE990F4944886A23AECC831498" ma:contentTypeVersion="29" ma:contentTypeDescription="" ma:contentTypeScope="" ma:versionID="9cca0b07b3b2605ceda8fcc8c5c2ab41">
  <xsd:schema xmlns:xsd="http://www.w3.org/2001/XMLSchema" xmlns:xs="http://www.w3.org/2001/XMLSchema" xmlns:p="http://schemas.microsoft.com/office/2006/metadata/properties" xmlns:ns3="3e02667f-0271-471b-bd6e-11a2e16def1d" targetNamespace="http://schemas.microsoft.com/office/2006/metadata/properties" ma:root="true" ma:fieldsID="faf91b2e647433686f6106605430e3ce" ns3:_=""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3:WBDocs_Document_Date" minOccurs="0"/>
                <xsd:element ref="ns3:WBDocs_Information_Classification"/>
                <xsd:element ref="ns3:TaxCatchAll" minOccurs="0"/>
                <xsd:element ref="ns3:TaxCatchAllLabel" minOccurs="0"/>
                <xsd:element ref="ns3:_dlc_DocId" minOccurs="0"/>
                <xsd:element ref="ns3:_dlc_DocIdUrl" minOccurs="0"/>
                <xsd:element ref="ns3:_dlc_DocIdPersistId" minOccurs="0"/>
                <xsd:element ref="ns3:WBDocs_Access_To_Info_Exception" minOccurs="0"/>
                <xsd:element ref="ns3:o1cb080a3dca4eb8a0fd03c7cc8bf8f7" minOccurs="0"/>
                <xsd:element ref="ns3:i008215bacac45029ee8cafff4c8e93b" minOccurs="0"/>
                <xsd:element ref="ns3:OneCMS_Subcategory" minOccurs="0"/>
                <xsd:element ref="ns3:OneCMS_Category" minOccurs="0"/>
                <xsd:element ref="ns3:Abstra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WBDocs_Document_Date" ma:index="3" nillable="true" ma:displayName="Document Date" ma:default="[today]" ma:format="DateTime" ma:internalName="WBDocs_Document_Date" ma:readOnly="false">
      <xsd:simpleType>
        <xsd:restriction base="dms:DateTime"/>
      </xsd:simpleType>
    </xsd:element>
    <xsd:element name="WBDocs_Information_Classification" ma:index="4" ma:displayName="Information Classification" ma:default="Official Use Only" ma:format="Dropdown" ma:internalName="WBDocs_Information_Classification" ma:readOnly="false">
      <xsd:simpleType>
        <xsd:restriction base="dms:Choice">
          <xsd:enumeration value="Public"/>
          <xsd:enumeration value="Official Use Only"/>
          <xsd:enumeration value="Confidential"/>
          <xsd:enumeration value="Strictly Confidential"/>
        </xsd:restriction>
      </xsd:simpleType>
    </xsd:element>
    <xsd:element name="TaxCatchAll" ma:index="6" nillable="true" ma:displayName="Taxonomy Catch All Column" ma:hidden="true" ma:list="{715da66c-b0b0-4ad7-8ecd-ff9fb769cccf}" ma:internalName="TaxCatchAll" ma:showField="CatchAllData" ma:web="c06b5b6b-58b1-487e-b44c-06d45520b0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" nillable="true" ma:displayName="Taxonomy Catch All Column1" ma:hidden="true" ma:list="{715da66c-b0b0-4ad7-8ecd-ff9fb769cccf}" ma:internalName="TaxCatchAllLabel" ma:readOnly="true" ma:showField="CatchAllDataLabel" ma:web="c06b5b6b-58b1-487e-b44c-06d45520b0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WBDocs_Access_To_Info_Exception" ma:index="13" nillable="true" ma:displayName="Access to Info Exception" ma:default="12. Not Assessed" ma:format="Dropdown" ma:internalName="WBDocs_Access_To_Info_Exception">
      <xsd:simpleType>
        <xsd:restriction base="dms:Choice">
          <xsd:enumeration value="1. Personal"/>
          <xsd:enumeration value="2. Executive Director's Communications"/>
          <xsd:enumeration value="3. Board Ethics Committee"/>
          <xsd:enumeration value="4. Attorney-Client Privilege"/>
          <xsd:enumeration value="5. Security &amp; Safety"/>
          <xsd:enumeration value="6. Other Disclosure Regimes"/>
          <xsd:enumeration value="7. Client / Third Party Confidence"/>
          <xsd:enumeration value="8. Corporate/Administrative"/>
          <xsd:enumeration value="9. Deliberative"/>
          <xsd:enumeration value="10a-c. Financial - Forecast/Analysis/Transactions"/>
          <xsd:enumeration value="10d. Financial - Banking &amp; Billing"/>
          <xsd:enumeration value="11. Bank's Prerogative to Restrict"/>
          <xsd:enumeration value="12. Not Assessed"/>
          <xsd:enumeration value="13. Not Applicable"/>
          <xsd:enumeration value="Unknown Policy Restriction"/>
        </xsd:restriction>
      </xsd:simpleType>
    </xsd:element>
    <xsd:element name="o1cb080a3dca4eb8a0fd03c7cc8bf8f7" ma:index="15" nillable="true" ma:taxonomy="true" ma:internalName="o1cb080a3dca4eb8a0fd03c7cc8bf8f7" ma:taxonomyFieldName="WBDocs_Local_Document_Type" ma:displayName="Local Document Type" ma:readOnly="false" ma:default="" ma:fieldId="{81cb080a-3dca-4eb8-a0fd-03c7cc8bf8f7}" ma:taxonomyMulti="true" ma:sspId="2a6c10d7-b926-4fc0-945e-3cbf5049f6bd" ma:termSetId="ec380048-e675-43f7-9194-41567bcb0a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008215bacac45029ee8cafff4c8e93b" ma:index="17" nillable="true" ma:taxonomy="true" ma:internalName="i008215bacac45029ee8cafff4c8e93b" ma:taxonomyFieldName="WBDocs_Originating_Unit" ma:displayName="Originating unit" ma:readOnly="false" ma:default="-1;#ECREU - Europe|c0202c72-0cdf-4be6-a599-861c51f7a9d3'" ma:fieldId="{2008215b-acac-4502-9ee8-cafff4c8e93b}" ma:taxonomyMulti="true" ma:sspId="2a6c10d7-b926-4fc0-945e-3cbf5049f6bd" ma:termSetId="806c0147-d557-463e-8bb0-983f4f318b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neCMS_Subcategory" ma:index="21" nillable="true" ma:displayName="Subcategory" ma:hidden="true" ma:internalName="OneCMS_Subcategory" ma:readOnly="false">
      <xsd:simpleType>
        <xsd:restriction base="dms:Text"/>
      </xsd:simpleType>
    </xsd:element>
    <xsd:element name="OneCMS_Category" ma:index="22" nillable="true" ma:displayName="Category" ma:hidden="true" ma:internalName="OneCMS_Category" ma:readOnly="false">
      <xsd:simpleType>
        <xsd:restriction base="dms:Text"/>
      </xsd:simpleType>
    </xsd:element>
    <xsd:element name="Abstract" ma:index="23" nillable="true" ma:displayName="Abstract" ma:hidden="true" ma:internalName="Abstract" ma:readOnly="fals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1cb080a3dca4eb8a0fd03c7cc8bf8f7 xmlns="3e02667f-0271-471b-bd6e-11a2e16def1d">
      <Terms xmlns="http://schemas.microsoft.com/office/infopath/2007/PartnerControls"/>
    </o1cb080a3dca4eb8a0fd03c7cc8bf8f7>
    <Abstract xmlns="3e02667f-0271-471b-bd6e-11a2e16def1d" xsi:nil="true"/>
    <WBDocs_Access_To_Info_Exception xmlns="3e02667f-0271-471b-bd6e-11a2e16def1d">12. Not Assessed</WBDocs_Access_To_Info_Exception>
    <WBDocs_Document_Date xmlns="3e02667f-0271-471b-bd6e-11a2e16def1d">2020-12-07T19:27:46+00:00</WBDocs_Document_Date>
    <TaxCatchAll xmlns="3e02667f-0271-471b-bd6e-11a2e16def1d">
      <Value>3</Value>
    </TaxCatchAll>
    <OneCMS_Subcategory xmlns="3e02667f-0271-471b-bd6e-11a2e16def1d" xsi:nil="true"/>
    <i008215bacac45029ee8cafff4c8e93b xmlns="3e02667f-0271-471b-bd6e-11a2e16def1d">
      <Terms xmlns="http://schemas.microsoft.com/office/infopath/2007/PartnerControls"/>
    </i008215bacac45029ee8cafff4c8e93b>
    <WBDocs_Information_Classification xmlns="3e02667f-0271-471b-bd6e-11a2e16def1d">Official Use Only</WBDocs_Information_Classification>
    <OneCMS_Category xmlns="3e02667f-0271-471b-bd6e-11a2e16def1d" xsi:nil="true"/>
  </documentManagement>
</p:properties>
</file>

<file path=customXml/item5.xml><?xml version="1.0" encoding="utf-8"?>
<?mso-contentType ?>
<SharedContentType xmlns="Microsoft.SharePoint.Taxonomy.ContentTypeSync" SourceId="2a6c10d7-b926-4fc0-945e-3cbf5049f6bd" ContentTypeId="0x010100F4C63C3BD852AE468EAEFD0E6C57C64F02" PreviousValue="false"/>
</file>

<file path=customXml/itemProps1.xml><?xml version="1.0" encoding="utf-8"?>
<ds:datastoreItem xmlns:ds="http://schemas.openxmlformats.org/officeDocument/2006/customXml" ds:itemID="{2E9826BE-AE6A-433F-8B3B-EC75617239F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7620F60-4FB4-4230-871D-7FDD8358E6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02667f-0271-471b-bd6e-11a2e16def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309462-ABED-400C-AD09-CFFEF0F27A5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22409BD-4B40-46C1-81C3-F4D7080AF0AC}">
  <ds:schemaRefs>
    <ds:schemaRef ds:uri="http://schemas.microsoft.com/office/2006/metadata/properties"/>
    <ds:schemaRef ds:uri="http://schemas.microsoft.com/office/infopath/2007/PartnerControls"/>
    <ds:schemaRef ds:uri="3e02667f-0271-471b-bd6e-11a2e16def1d"/>
  </ds:schemaRefs>
</ds:datastoreItem>
</file>

<file path=customXml/itemProps5.xml><?xml version="1.0" encoding="utf-8"?>
<ds:datastoreItem xmlns:ds="http://schemas.openxmlformats.org/officeDocument/2006/customXml" ds:itemID="{6D83A5D1-08FC-4C66-AE0F-2A0FFE5F8119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3524</TotalTime>
  <Words>2740</Words>
  <Application>Microsoft Macintosh PowerPoint</Application>
  <PresentationFormat>Widescreen</PresentationFormat>
  <Paragraphs>314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Century Gothic</vt:lpstr>
      <vt:lpstr>Courier New</vt:lpstr>
      <vt:lpstr>FreeSans</vt:lpstr>
      <vt:lpstr>Liberation Sans</vt:lpstr>
      <vt:lpstr>Manjari Regular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 Coccia</dc:creator>
  <cp:lastModifiedBy>Valerio Poggi</cp:lastModifiedBy>
  <cp:revision>571</cp:revision>
  <dcterms:created xsi:type="dcterms:W3CDTF">2020-09-14T13:56:28Z</dcterms:created>
  <dcterms:modified xsi:type="dcterms:W3CDTF">2021-12-22T10:24:47Z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0x010100F4C63C3BD852AE468EAEFD0E6C57C64F0200A59118AE990F4944886A23AECC831498</vt:lpwstr>
  </property>
  <property fmtid="{D5CDD505-2E9C-101B-9397-08002B2CF9AE}" pid="3" name="TaxKeyword">
    <vt:lpwstr/>
  </property>
  <property fmtid="{D5CDD505-2E9C-101B-9397-08002B2CF9AE}" pid="4" name="pf1bc08d06b541998378c6b8090400d8">
    <vt:lpwstr/>
  </property>
  <property fmtid="{D5CDD505-2E9C-101B-9397-08002B2CF9AE}" pid="5" name="hbe71f8dfd024405860d37e862f27a82">
    <vt:lpwstr/>
  </property>
  <property fmtid="{D5CDD505-2E9C-101B-9397-08002B2CF9AE}" pid="6" name="fbe16eaccf4749f086104f7c67297f76">
    <vt:lpwstr>World Bank|bc205cc9-8a56-48a3-9f30-b099e7707c1b</vt:lpwstr>
  </property>
  <property fmtid="{D5CDD505-2E9C-101B-9397-08002B2CF9AE}" pid="7" name="WBDocs_Country">
    <vt:lpwstr/>
  </property>
  <property fmtid="{D5CDD505-2E9C-101B-9397-08002B2CF9AE}" pid="8" name="WBDocs_Business_Function">
    <vt:lpwstr/>
  </property>
  <property fmtid="{D5CDD505-2E9C-101B-9397-08002B2CF9AE}" pid="9" name="WBDocs_Local_Document_Type">
    <vt:lpwstr/>
  </property>
  <property fmtid="{D5CDD505-2E9C-101B-9397-08002B2CF9AE}" pid="10" name="m23003d518f743f49dcbc82909afe93a">
    <vt:lpwstr/>
  </property>
  <property fmtid="{D5CDD505-2E9C-101B-9397-08002B2CF9AE}" pid="11" name="d744a75525f04a8c9e54f4ed11bfe7c0">
    <vt:lpwstr/>
  </property>
  <property fmtid="{D5CDD505-2E9C-101B-9397-08002B2CF9AE}" pid="12" name="WBDocs_Topic">
    <vt:lpwstr/>
  </property>
  <property fmtid="{D5CDD505-2E9C-101B-9397-08002B2CF9AE}" pid="13" name="WBDocs_Originating_Unit">
    <vt:lpwstr/>
  </property>
  <property fmtid="{D5CDD505-2E9C-101B-9397-08002B2CF9AE}" pid="14" name="TaxKeywordTaxHTField">
    <vt:lpwstr/>
  </property>
  <property fmtid="{D5CDD505-2E9C-101B-9397-08002B2CF9AE}" pid="15" name="Organization">
    <vt:lpwstr>3;#World Bank|bc205cc9-8a56-48a3-9f30-b099e7707c1b</vt:lpwstr>
  </property>
  <property fmtid="{D5CDD505-2E9C-101B-9397-08002B2CF9AE}" pid="16" name="WBDocs_Category">
    <vt:lpwstr/>
  </property>
  <property fmtid="{D5CDD505-2E9C-101B-9397-08002B2CF9AE}" pid="17" name="WBDocs_Language">
    <vt:lpwstr/>
  </property>
  <property fmtid="{D5CDD505-2E9C-101B-9397-08002B2CF9AE}" pid="18" name="n51c50147e554be9a5479ee6e2785bf7">
    <vt:lpwstr/>
  </property>
</Properties>
</file>