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6"/>
  </p:sldMasterIdLst>
  <p:notesMasterIdLst>
    <p:notesMasterId r:id="rId47"/>
  </p:notesMasterIdLst>
  <p:handoutMasterIdLst>
    <p:handoutMasterId r:id="rId48"/>
  </p:handoutMasterIdLst>
  <p:sldIdLst>
    <p:sldId id="284" r:id="rId7"/>
    <p:sldId id="395" r:id="rId8"/>
    <p:sldId id="394" r:id="rId9"/>
    <p:sldId id="412" r:id="rId10"/>
    <p:sldId id="414" r:id="rId11"/>
    <p:sldId id="413" r:id="rId12"/>
    <p:sldId id="361" r:id="rId13"/>
    <p:sldId id="364" r:id="rId14"/>
    <p:sldId id="399" r:id="rId15"/>
    <p:sldId id="365" r:id="rId16"/>
    <p:sldId id="400" r:id="rId17"/>
    <p:sldId id="366" r:id="rId18"/>
    <p:sldId id="401" r:id="rId19"/>
    <p:sldId id="367" r:id="rId20"/>
    <p:sldId id="378" r:id="rId21"/>
    <p:sldId id="402" r:id="rId22"/>
    <p:sldId id="369" r:id="rId23"/>
    <p:sldId id="410" r:id="rId24"/>
    <p:sldId id="370" r:id="rId25"/>
    <p:sldId id="403" r:id="rId26"/>
    <p:sldId id="388" r:id="rId27"/>
    <p:sldId id="371" r:id="rId28"/>
    <p:sldId id="372" r:id="rId29"/>
    <p:sldId id="373" r:id="rId30"/>
    <p:sldId id="374" r:id="rId31"/>
    <p:sldId id="375" r:id="rId32"/>
    <p:sldId id="404" r:id="rId33"/>
    <p:sldId id="376" r:id="rId34"/>
    <p:sldId id="405" r:id="rId35"/>
    <p:sldId id="377" r:id="rId36"/>
    <p:sldId id="380" r:id="rId37"/>
    <p:sldId id="407" r:id="rId38"/>
    <p:sldId id="406" r:id="rId39"/>
    <p:sldId id="408" r:id="rId40"/>
    <p:sldId id="409" r:id="rId41"/>
    <p:sldId id="382" r:id="rId42"/>
    <p:sldId id="383" r:id="rId43"/>
    <p:sldId id="385" r:id="rId44"/>
    <p:sldId id="360" r:id="rId45"/>
    <p:sldId id="295" r:id="rId4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7B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951" autoAdjust="0"/>
    <p:restoredTop sz="92937" autoAdjust="0"/>
  </p:normalViewPr>
  <p:slideViewPr>
    <p:cSldViewPr snapToGrid="0">
      <p:cViewPr varScale="1">
        <p:scale>
          <a:sx n="146" d="100"/>
          <a:sy n="146" d="100"/>
        </p:scale>
        <p:origin x="1528" y="1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FD74AA27-ADA3-43E7-8267-B6BA30DDDB1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662D446C-3513-427A-803B-C0FCCA1CE1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59D1491-3A41-4F8C-9F80-1C1A80D1C3F6}" type="datetimeFigureOut">
              <a:rPr lang="it-IT" smtClean="0"/>
              <a:t>09/09/21</a:t>
            </a:fld>
            <a:endParaRPr lang="it-IT"/>
          </a:p>
        </p:txBody>
      </p:sp>
      <p:sp>
        <p:nvSpPr>
          <p:cNvPr id="4" name="Segnaposto piè di pagina 3">
            <a:extLst>
              <a:ext uri="{FF2B5EF4-FFF2-40B4-BE49-F238E27FC236}">
                <a16:creationId xmlns:a16="http://schemas.microsoft.com/office/drawing/2014/main" id="{C1CAAC9F-21D0-4E76-9FC7-D654A09014D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7F953C9B-89E2-46C0-85B4-63ED883519E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7F997D-AF07-40A1-8D63-1E6DA7236C2E}" type="slidenum">
              <a:rPr lang="it-IT" smtClean="0"/>
              <a:t>‹#›</a:t>
            </a:fld>
            <a:endParaRPr lang="it-IT"/>
          </a:p>
        </p:txBody>
      </p:sp>
    </p:spTree>
    <p:extLst>
      <p:ext uri="{BB962C8B-B14F-4D97-AF65-F5344CB8AC3E}">
        <p14:creationId xmlns:p14="http://schemas.microsoft.com/office/powerpoint/2010/main" val="4151649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E3989F-C5A1-418A-92F8-B7DD73079880}" type="datetimeFigureOut">
              <a:rPr lang="it-IT" smtClean="0"/>
              <a:t>09/09/21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D257FE-9C97-402B-8B56-17C24BD29786}" type="slidenum">
              <a:rPr lang="it-IT" smtClean="0"/>
              <a:t>‹#›</a:t>
            </a:fld>
            <a:endParaRPr lang="it-IT"/>
          </a:p>
        </p:txBody>
      </p:sp>
    </p:spTree>
    <p:extLst>
      <p:ext uri="{BB962C8B-B14F-4D97-AF65-F5344CB8AC3E}">
        <p14:creationId xmlns:p14="http://schemas.microsoft.com/office/powerpoint/2010/main" val="2041448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D257FE-9C97-402B-8B56-17C24BD29786}" type="slidenum">
              <a:rPr lang="it-IT" smtClean="0"/>
              <a:t>4</a:t>
            </a:fld>
            <a:endParaRPr lang="it-IT"/>
          </a:p>
        </p:txBody>
      </p:sp>
    </p:spTree>
    <p:extLst>
      <p:ext uri="{BB962C8B-B14F-4D97-AF65-F5344CB8AC3E}">
        <p14:creationId xmlns:p14="http://schemas.microsoft.com/office/powerpoint/2010/main" val="3918786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D257FE-9C97-402B-8B56-17C24BD29786}" type="slidenum">
              <a:rPr lang="it-IT" smtClean="0"/>
              <a:t>6</a:t>
            </a:fld>
            <a:endParaRPr lang="it-IT"/>
          </a:p>
        </p:txBody>
      </p:sp>
    </p:spTree>
    <p:extLst>
      <p:ext uri="{BB962C8B-B14F-4D97-AF65-F5344CB8AC3E}">
        <p14:creationId xmlns:p14="http://schemas.microsoft.com/office/powerpoint/2010/main" val="3763967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D257FE-9C97-402B-8B56-17C24BD29786}" type="slidenum">
              <a:rPr lang="it-IT" smtClean="0"/>
              <a:t>7</a:t>
            </a:fld>
            <a:endParaRPr lang="it-IT"/>
          </a:p>
        </p:txBody>
      </p:sp>
    </p:spTree>
    <p:extLst>
      <p:ext uri="{BB962C8B-B14F-4D97-AF65-F5344CB8AC3E}">
        <p14:creationId xmlns:p14="http://schemas.microsoft.com/office/powerpoint/2010/main" val="1616465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D257FE-9C97-402B-8B56-17C24BD29786}" type="slidenum">
              <a:rPr lang="it-IT" smtClean="0"/>
              <a:t>18</a:t>
            </a:fld>
            <a:endParaRPr lang="it-IT"/>
          </a:p>
        </p:txBody>
      </p:sp>
    </p:spTree>
    <p:extLst>
      <p:ext uri="{BB962C8B-B14F-4D97-AF65-F5344CB8AC3E}">
        <p14:creationId xmlns:p14="http://schemas.microsoft.com/office/powerpoint/2010/main" val="1055667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D257FE-9C97-402B-8B56-17C24BD29786}" type="slidenum">
              <a:rPr lang="it-IT" smtClean="0"/>
              <a:t>27</a:t>
            </a:fld>
            <a:endParaRPr lang="it-IT"/>
          </a:p>
        </p:txBody>
      </p:sp>
    </p:spTree>
    <p:extLst>
      <p:ext uri="{BB962C8B-B14F-4D97-AF65-F5344CB8AC3E}">
        <p14:creationId xmlns:p14="http://schemas.microsoft.com/office/powerpoint/2010/main" val="3131484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D257FE-9C97-402B-8B56-17C24BD29786}" type="slidenum">
              <a:rPr lang="it-IT" smtClean="0"/>
              <a:t>38</a:t>
            </a:fld>
            <a:endParaRPr lang="it-IT"/>
          </a:p>
        </p:txBody>
      </p:sp>
    </p:spTree>
    <p:extLst>
      <p:ext uri="{BB962C8B-B14F-4D97-AF65-F5344CB8AC3E}">
        <p14:creationId xmlns:p14="http://schemas.microsoft.com/office/powerpoint/2010/main" val="2333003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AE810A-E097-460D-8472-A4373750E4A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B64E2BA0-A50A-46BD-BE45-1296D4383A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7F32A8C-7DEA-48EF-B6C5-158AD39FAD39}"/>
              </a:ext>
            </a:extLst>
          </p:cNvPr>
          <p:cNvSpPr>
            <a:spLocks noGrp="1"/>
          </p:cNvSpPr>
          <p:nvPr>
            <p:ph type="dt" sz="half" idx="10"/>
          </p:nvPr>
        </p:nvSpPr>
        <p:spPr>
          <a:xfrm>
            <a:off x="838200" y="6356350"/>
            <a:ext cx="2743200" cy="365125"/>
          </a:xfrm>
          <a:prstGeom prst="rect">
            <a:avLst/>
          </a:prstGeom>
        </p:spPr>
        <p:txBody>
          <a:bodyPr/>
          <a:lstStyle/>
          <a:p>
            <a:fld id="{FBAF26AB-741E-4885-9158-F073FDE7AE08}" type="datetime1">
              <a:rPr lang="it-IT" smtClean="0"/>
              <a:t>09/09/21</a:t>
            </a:fld>
            <a:endParaRPr lang="it-IT" dirty="0"/>
          </a:p>
        </p:txBody>
      </p:sp>
      <p:sp>
        <p:nvSpPr>
          <p:cNvPr id="5" name="Segnaposto piè di pagina 4">
            <a:extLst>
              <a:ext uri="{FF2B5EF4-FFF2-40B4-BE49-F238E27FC236}">
                <a16:creationId xmlns:a16="http://schemas.microsoft.com/office/drawing/2014/main" id="{AB06383A-0105-4A29-A997-821DF507CF44}"/>
              </a:ext>
            </a:extLst>
          </p:cNvPr>
          <p:cNvSpPr>
            <a:spLocks noGrp="1"/>
          </p:cNvSpPr>
          <p:nvPr>
            <p:ph type="ftr" sz="quarter" idx="11"/>
          </p:nvPr>
        </p:nvSpPr>
        <p:spPr>
          <a:xfrm>
            <a:off x="4038600" y="6356350"/>
            <a:ext cx="2057400" cy="365125"/>
          </a:xfrm>
          <a:prstGeom prst="rect">
            <a:avLst/>
          </a:prstGeom>
        </p:spPr>
        <p:txBody>
          <a:bodyPr/>
          <a:lstStyle/>
          <a:p>
            <a:r>
              <a:rPr lang="it-IT"/>
              <a:t>Kick-off meeting</a:t>
            </a:r>
          </a:p>
        </p:txBody>
      </p:sp>
      <p:sp>
        <p:nvSpPr>
          <p:cNvPr id="6" name="Segnaposto numero diapositiva 5">
            <a:extLst>
              <a:ext uri="{FF2B5EF4-FFF2-40B4-BE49-F238E27FC236}">
                <a16:creationId xmlns:a16="http://schemas.microsoft.com/office/drawing/2014/main" id="{59AA2650-E780-4D7E-959C-53DB1F85FFA7}"/>
              </a:ext>
            </a:extLst>
          </p:cNvPr>
          <p:cNvSpPr>
            <a:spLocks noGrp="1"/>
          </p:cNvSpPr>
          <p:nvPr>
            <p:ph type="sldNum" sz="quarter" idx="12"/>
          </p:nvPr>
        </p:nvSpPr>
        <p:spPr/>
        <p:txBody>
          <a:bodyPr/>
          <a:lstStyle/>
          <a:p>
            <a:fld id="{B333FECB-7223-44C3-B813-18970A1A9CB2}" type="slidenum">
              <a:rPr lang="it-IT" smtClean="0"/>
              <a:t>‹#›</a:t>
            </a:fld>
            <a:endParaRPr lang="it-IT" dirty="0"/>
          </a:p>
        </p:txBody>
      </p:sp>
    </p:spTree>
    <p:extLst>
      <p:ext uri="{BB962C8B-B14F-4D97-AF65-F5344CB8AC3E}">
        <p14:creationId xmlns:p14="http://schemas.microsoft.com/office/powerpoint/2010/main" val="2382060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752905-C67B-4C38-B327-B52C59C72CCC}"/>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A18CC12-CBAD-452F-AE9E-3EF15E4F370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0F69ED5-F9DA-4093-9D3F-F485EB6D8A82}"/>
              </a:ext>
            </a:extLst>
          </p:cNvPr>
          <p:cNvSpPr>
            <a:spLocks noGrp="1"/>
          </p:cNvSpPr>
          <p:nvPr>
            <p:ph type="dt" sz="half" idx="10"/>
          </p:nvPr>
        </p:nvSpPr>
        <p:spPr>
          <a:xfrm>
            <a:off x="838200" y="6356350"/>
            <a:ext cx="2743200" cy="365125"/>
          </a:xfrm>
          <a:prstGeom prst="rect">
            <a:avLst/>
          </a:prstGeom>
        </p:spPr>
        <p:txBody>
          <a:bodyPr/>
          <a:lstStyle/>
          <a:p>
            <a:fld id="{C50C2B5B-9318-499D-86B6-9B1E67B2DADC}" type="datetime1">
              <a:rPr lang="it-IT" smtClean="0"/>
              <a:t>09/09/21</a:t>
            </a:fld>
            <a:endParaRPr lang="it-IT"/>
          </a:p>
        </p:txBody>
      </p:sp>
      <p:sp>
        <p:nvSpPr>
          <p:cNvPr id="5" name="Segnaposto piè di pagina 4">
            <a:extLst>
              <a:ext uri="{FF2B5EF4-FFF2-40B4-BE49-F238E27FC236}">
                <a16:creationId xmlns:a16="http://schemas.microsoft.com/office/drawing/2014/main" id="{E1F63D4E-628F-4B11-AD77-51735B13D736}"/>
              </a:ext>
            </a:extLst>
          </p:cNvPr>
          <p:cNvSpPr>
            <a:spLocks noGrp="1"/>
          </p:cNvSpPr>
          <p:nvPr>
            <p:ph type="ftr" sz="quarter" idx="11"/>
          </p:nvPr>
        </p:nvSpPr>
        <p:spPr>
          <a:xfrm>
            <a:off x="4038600" y="6356350"/>
            <a:ext cx="4114800" cy="365125"/>
          </a:xfrm>
          <a:prstGeom prst="rect">
            <a:avLst/>
          </a:prstGeom>
        </p:spPr>
        <p:txBody>
          <a:bodyPr/>
          <a:lstStyle/>
          <a:p>
            <a:r>
              <a:rPr lang="it-IT"/>
              <a:t>Kick-off meeting</a:t>
            </a:r>
          </a:p>
        </p:txBody>
      </p:sp>
      <p:sp>
        <p:nvSpPr>
          <p:cNvPr id="6" name="Segnaposto numero diapositiva 5">
            <a:extLst>
              <a:ext uri="{FF2B5EF4-FFF2-40B4-BE49-F238E27FC236}">
                <a16:creationId xmlns:a16="http://schemas.microsoft.com/office/drawing/2014/main" id="{30EF5287-6654-4DA4-B7AE-30027560A8A8}"/>
              </a:ext>
            </a:extLst>
          </p:cNvPr>
          <p:cNvSpPr>
            <a:spLocks noGrp="1"/>
          </p:cNvSpPr>
          <p:nvPr>
            <p:ph type="sldNum" sz="quarter" idx="12"/>
          </p:nvPr>
        </p:nvSpPr>
        <p:spPr/>
        <p:txBody>
          <a:bodyPr/>
          <a:lstStyle/>
          <a:p>
            <a:fld id="{B333FECB-7223-44C3-B813-18970A1A9CB2}" type="slidenum">
              <a:rPr lang="it-IT" smtClean="0"/>
              <a:t>‹#›</a:t>
            </a:fld>
            <a:endParaRPr lang="it-IT"/>
          </a:p>
        </p:txBody>
      </p:sp>
    </p:spTree>
    <p:extLst>
      <p:ext uri="{BB962C8B-B14F-4D97-AF65-F5344CB8AC3E}">
        <p14:creationId xmlns:p14="http://schemas.microsoft.com/office/powerpoint/2010/main" val="763592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6C01029-F379-4E8F-8545-B94D6C587F14}"/>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0422264-D473-4E28-8382-5CB79C734FF0}"/>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29ADF57-D2B3-4DAE-ABA7-864926FDAE0F}"/>
              </a:ext>
            </a:extLst>
          </p:cNvPr>
          <p:cNvSpPr>
            <a:spLocks noGrp="1"/>
          </p:cNvSpPr>
          <p:nvPr>
            <p:ph type="dt" sz="half" idx="10"/>
          </p:nvPr>
        </p:nvSpPr>
        <p:spPr>
          <a:xfrm>
            <a:off x="838200" y="6356350"/>
            <a:ext cx="2743200" cy="365125"/>
          </a:xfrm>
          <a:prstGeom prst="rect">
            <a:avLst/>
          </a:prstGeom>
        </p:spPr>
        <p:txBody>
          <a:bodyPr/>
          <a:lstStyle/>
          <a:p>
            <a:fld id="{A5A73C2A-4EA9-4DDC-B34F-5863BB62B74D}" type="datetime1">
              <a:rPr lang="it-IT" smtClean="0"/>
              <a:t>09/09/21</a:t>
            </a:fld>
            <a:endParaRPr lang="it-IT"/>
          </a:p>
        </p:txBody>
      </p:sp>
      <p:sp>
        <p:nvSpPr>
          <p:cNvPr id="5" name="Segnaposto piè di pagina 4">
            <a:extLst>
              <a:ext uri="{FF2B5EF4-FFF2-40B4-BE49-F238E27FC236}">
                <a16:creationId xmlns:a16="http://schemas.microsoft.com/office/drawing/2014/main" id="{5BF91156-C99D-4B0E-9FD7-57EA82995F90}"/>
              </a:ext>
            </a:extLst>
          </p:cNvPr>
          <p:cNvSpPr>
            <a:spLocks noGrp="1"/>
          </p:cNvSpPr>
          <p:nvPr>
            <p:ph type="ftr" sz="quarter" idx="11"/>
          </p:nvPr>
        </p:nvSpPr>
        <p:spPr>
          <a:xfrm>
            <a:off x="4038600" y="6356350"/>
            <a:ext cx="4114800" cy="365125"/>
          </a:xfrm>
          <a:prstGeom prst="rect">
            <a:avLst/>
          </a:prstGeom>
        </p:spPr>
        <p:txBody>
          <a:bodyPr/>
          <a:lstStyle/>
          <a:p>
            <a:r>
              <a:rPr lang="it-IT"/>
              <a:t>Kick-off meeting</a:t>
            </a:r>
          </a:p>
        </p:txBody>
      </p:sp>
      <p:sp>
        <p:nvSpPr>
          <p:cNvPr id="6" name="Segnaposto numero diapositiva 5">
            <a:extLst>
              <a:ext uri="{FF2B5EF4-FFF2-40B4-BE49-F238E27FC236}">
                <a16:creationId xmlns:a16="http://schemas.microsoft.com/office/drawing/2014/main" id="{0AB4E858-7487-4C1B-BF8C-BF7EB545E415}"/>
              </a:ext>
            </a:extLst>
          </p:cNvPr>
          <p:cNvSpPr>
            <a:spLocks noGrp="1"/>
          </p:cNvSpPr>
          <p:nvPr>
            <p:ph type="sldNum" sz="quarter" idx="12"/>
          </p:nvPr>
        </p:nvSpPr>
        <p:spPr/>
        <p:txBody>
          <a:bodyPr/>
          <a:lstStyle/>
          <a:p>
            <a:fld id="{B333FECB-7223-44C3-B813-18970A1A9CB2}" type="slidenum">
              <a:rPr lang="it-IT" smtClean="0"/>
              <a:t>‹#›</a:t>
            </a:fld>
            <a:endParaRPr lang="it-IT"/>
          </a:p>
        </p:txBody>
      </p:sp>
    </p:spTree>
    <p:extLst>
      <p:ext uri="{BB962C8B-B14F-4D97-AF65-F5344CB8AC3E}">
        <p14:creationId xmlns:p14="http://schemas.microsoft.com/office/powerpoint/2010/main" val="2195784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159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127"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211702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CBB7E5-A98D-4241-BC49-63960E2BB55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A461F80-0797-4981-8A4D-CD46C9087FF1}"/>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6ED2319-FFD6-460E-B165-CA644F7F0395}"/>
              </a:ext>
            </a:extLst>
          </p:cNvPr>
          <p:cNvSpPr>
            <a:spLocks noGrp="1"/>
          </p:cNvSpPr>
          <p:nvPr>
            <p:ph type="dt" sz="half" idx="10"/>
          </p:nvPr>
        </p:nvSpPr>
        <p:spPr>
          <a:xfrm>
            <a:off x="838200" y="6356350"/>
            <a:ext cx="2743200" cy="365125"/>
          </a:xfrm>
          <a:prstGeom prst="rect">
            <a:avLst/>
          </a:prstGeom>
        </p:spPr>
        <p:txBody>
          <a:bodyPr/>
          <a:lstStyle/>
          <a:p>
            <a:fld id="{29F0822D-98C5-4E24-9DCE-76A0623CB5B6}" type="datetime1">
              <a:rPr lang="it-IT" smtClean="0"/>
              <a:t>09/09/21</a:t>
            </a:fld>
            <a:endParaRPr lang="it-IT"/>
          </a:p>
        </p:txBody>
      </p:sp>
      <p:sp>
        <p:nvSpPr>
          <p:cNvPr id="5" name="Segnaposto piè di pagina 4">
            <a:extLst>
              <a:ext uri="{FF2B5EF4-FFF2-40B4-BE49-F238E27FC236}">
                <a16:creationId xmlns:a16="http://schemas.microsoft.com/office/drawing/2014/main" id="{9627D46F-21A1-4382-823C-6A035CE5AAD5}"/>
              </a:ext>
            </a:extLst>
          </p:cNvPr>
          <p:cNvSpPr>
            <a:spLocks noGrp="1"/>
          </p:cNvSpPr>
          <p:nvPr>
            <p:ph type="ftr" sz="quarter" idx="11"/>
          </p:nvPr>
        </p:nvSpPr>
        <p:spPr>
          <a:xfrm>
            <a:off x="4038600" y="6356350"/>
            <a:ext cx="4114800" cy="365125"/>
          </a:xfrm>
          <a:prstGeom prst="rect">
            <a:avLst/>
          </a:prstGeom>
        </p:spPr>
        <p:txBody>
          <a:bodyPr/>
          <a:lstStyle/>
          <a:p>
            <a:r>
              <a:rPr lang="it-IT"/>
              <a:t>Kick-off meeting</a:t>
            </a:r>
          </a:p>
        </p:txBody>
      </p:sp>
      <p:sp>
        <p:nvSpPr>
          <p:cNvPr id="6" name="Segnaposto numero diapositiva 5">
            <a:extLst>
              <a:ext uri="{FF2B5EF4-FFF2-40B4-BE49-F238E27FC236}">
                <a16:creationId xmlns:a16="http://schemas.microsoft.com/office/drawing/2014/main" id="{12FA9959-83B0-47FF-9D74-0561609F736D}"/>
              </a:ext>
            </a:extLst>
          </p:cNvPr>
          <p:cNvSpPr>
            <a:spLocks noGrp="1"/>
          </p:cNvSpPr>
          <p:nvPr>
            <p:ph type="sldNum" sz="quarter" idx="12"/>
          </p:nvPr>
        </p:nvSpPr>
        <p:spPr/>
        <p:txBody>
          <a:bodyPr/>
          <a:lstStyle/>
          <a:p>
            <a:fld id="{B333FECB-7223-44C3-B813-18970A1A9CB2}" type="slidenum">
              <a:rPr lang="it-IT" smtClean="0"/>
              <a:t>‹#›</a:t>
            </a:fld>
            <a:endParaRPr lang="it-IT"/>
          </a:p>
        </p:txBody>
      </p:sp>
    </p:spTree>
    <p:extLst>
      <p:ext uri="{BB962C8B-B14F-4D97-AF65-F5344CB8AC3E}">
        <p14:creationId xmlns:p14="http://schemas.microsoft.com/office/powerpoint/2010/main" val="2474704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441D57-CB02-47D0-8F5F-5B9750871789}"/>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6E5531DB-80F2-432D-900A-4F010FD46B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D51EE298-E220-430B-9A24-C3D509E12286}"/>
              </a:ext>
            </a:extLst>
          </p:cNvPr>
          <p:cNvSpPr>
            <a:spLocks noGrp="1"/>
          </p:cNvSpPr>
          <p:nvPr>
            <p:ph type="dt" sz="half" idx="10"/>
          </p:nvPr>
        </p:nvSpPr>
        <p:spPr>
          <a:xfrm>
            <a:off x="838200" y="6356350"/>
            <a:ext cx="2743200" cy="365125"/>
          </a:xfrm>
          <a:prstGeom prst="rect">
            <a:avLst/>
          </a:prstGeom>
        </p:spPr>
        <p:txBody>
          <a:bodyPr/>
          <a:lstStyle/>
          <a:p>
            <a:fld id="{B2BAA7B6-F103-479C-A756-AC9F6D3EA3B7}" type="datetime1">
              <a:rPr lang="it-IT" smtClean="0"/>
              <a:t>09/09/21</a:t>
            </a:fld>
            <a:endParaRPr lang="it-IT"/>
          </a:p>
        </p:txBody>
      </p:sp>
      <p:sp>
        <p:nvSpPr>
          <p:cNvPr id="5" name="Segnaposto piè di pagina 4">
            <a:extLst>
              <a:ext uri="{FF2B5EF4-FFF2-40B4-BE49-F238E27FC236}">
                <a16:creationId xmlns:a16="http://schemas.microsoft.com/office/drawing/2014/main" id="{7EE9BD90-A584-47FC-8085-B9D9CCC5AE93}"/>
              </a:ext>
            </a:extLst>
          </p:cNvPr>
          <p:cNvSpPr>
            <a:spLocks noGrp="1"/>
          </p:cNvSpPr>
          <p:nvPr>
            <p:ph type="ftr" sz="quarter" idx="11"/>
          </p:nvPr>
        </p:nvSpPr>
        <p:spPr>
          <a:xfrm>
            <a:off x="4038600" y="6356350"/>
            <a:ext cx="4114800" cy="365125"/>
          </a:xfrm>
          <a:prstGeom prst="rect">
            <a:avLst/>
          </a:prstGeom>
        </p:spPr>
        <p:txBody>
          <a:bodyPr/>
          <a:lstStyle/>
          <a:p>
            <a:r>
              <a:rPr lang="it-IT" dirty="0"/>
              <a:t>Kick-off meeting</a:t>
            </a:r>
          </a:p>
        </p:txBody>
      </p:sp>
      <p:sp>
        <p:nvSpPr>
          <p:cNvPr id="6" name="Segnaposto numero diapositiva 5">
            <a:extLst>
              <a:ext uri="{FF2B5EF4-FFF2-40B4-BE49-F238E27FC236}">
                <a16:creationId xmlns:a16="http://schemas.microsoft.com/office/drawing/2014/main" id="{F3DB9AA3-6C75-4568-9F33-45280F6D9A25}"/>
              </a:ext>
            </a:extLst>
          </p:cNvPr>
          <p:cNvSpPr>
            <a:spLocks noGrp="1"/>
          </p:cNvSpPr>
          <p:nvPr>
            <p:ph type="sldNum" sz="quarter" idx="12"/>
          </p:nvPr>
        </p:nvSpPr>
        <p:spPr/>
        <p:txBody>
          <a:bodyPr/>
          <a:lstStyle/>
          <a:p>
            <a:fld id="{B333FECB-7223-44C3-B813-18970A1A9CB2}" type="slidenum">
              <a:rPr lang="it-IT" smtClean="0"/>
              <a:t>‹#›</a:t>
            </a:fld>
            <a:endParaRPr lang="it-IT"/>
          </a:p>
        </p:txBody>
      </p:sp>
    </p:spTree>
    <p:extLst>
      <p:ext uri="{BB962C8B-B14F-4D97-AF65-F5344CB8AC3E}">
        <p14:creationId xmlns:p14="http://schemas.microsoft.com/office/powerpoint/2010/main" val="724238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9E4D2E-DAF1-47E2-B68A-95A986914F1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DC54915-2D3B-44AA-8B6F-1637D5D58CEA}"/>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FF6F052-9F22-43B6-BC07-8AF417A6736F}"/>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F5807FBF-3AD0-49F4-888A-8C3EBDA2AE56}"/>
              </a:ext>
            </a:extLst>
          </p:cNvPr>
          <p:cNvSpPr>
            <a:spLocks noGrp="1"/>
          </p:cNvSpPr>
          <p:nvPr>
            <p:ph type="dt" sz="half" idx="10"/>
          </p:nvPr>
        </p:nvSpPr>
        <p:spPr>
          <a:xfrm>
            <a:off x="838200" y="6356350"/>
            <a:ext cx="2743200" cy="365125"/>
          </a:xfrm>
          <a:prstGeom prst="rect">
            <a:avLst/>
          </a:prstGeom>
        </p:spPr>
        <p:txBody>
          <a:bodyPr/>
          <a:lstStyle/>
          <a:p>
            <a:fld id="{488E811E-1B0B-4C05-B722-DDF5A5F5D6F3}" type="datetime1">
              <a:rPr lang="it-IT" smtClean="0"/>
              <a:t>09/09/21</a:t>
            </a:fld>
            <a:endParaRPr lang="it-IT"/>
          </a:p>
        </p:txBody>
      </p:sp>
      <p:sp>
        <p:nvSpPr>
          <p:cNvPr id="6" name="Segnaposto piè di pagina 5">
            <a:extLst>
              <a:ext uri="{FF2B5EF4-FFF2-40B4-BE49-F238E27FC236}">
                <a16:creationId xmlns:a16="http://schemas.microsoft.com/office/drawing/2014/main" id="{578738A6-BDFB-403D-B95F-F45EA9D734FB}"/>
              </a:ext>
            </a:extLst>
          </p:cNvPr>
          <p:cNvSpPr>
            <a:spLocks noGrp="1"/>
          </p:cNvSpPr>
          <p:nvPr>
            <p:ph type="ftr" sz="quarter" idx="11"/>
          </p:nvPr>
        </p:nvSpPr>
        <p:spPr>
          <a:xfrm>
            <a:off x="4038600" y="6356350"/>
            <a:ext cx="4114800" cy="365125"/>
          </a:xfrm>
          <a:prstGeom prst="rect">
            <a:avLst/>
          </a:prstGeom>
        </p:spPr>
        <p:txBody>
          <a:bodyPr/>
          <a:lstStyle/>
          <a:p>
            <a:r>
              <a:rPr lang="it-IT"/>
              <a:t>Kick-off meeting</a:t>
            </a:r>
          </a:p>
        </p:txBody>
      </p:sp>
      <p:sp>
        <p:nvSpPr>
          <p:cNvPr id="7" name="Segnaposto numero diapositiva 6">
            <a:extLst>
              <a:ext uri="{FF2B5EF4-FFF2-40B4-BE49-F238E27FC236}">
                <a16:creationId xmlns:a16="http://schemas.microsoft.com/office/drawing/2014/main" id="{70E217F0-C6F0-4338-BDBC-AC6F4B37B267}"/>
              </a:ext>
            </a:extLst>
          </p:cNvPr>
          <p:cNvSpPr>
            <a:spLocks noGrp="1"/>
          </p:cNvSpPr>
          <p:nvPr>
            <p:ph type="sldNum" sz="quarter" idx="12"/>
          </p:nvPr>
        </p:nvSpPr>
        <p:spPr/>
        <p:txBody>
          <a:bodyPr/>
          <a:lstStyle/>
          <a:p>
            <a:fld id="{B333FECB-7223-44C3-B813-18970A1A9CB2}" type="slidenum">
              <a:rPr lang="it-IT" smtClean="0"/>
              <a:t>‹#›</a:t>
            </a:fld>
            <a:endParaRPr lang="it-IT"/>
          </a:p>
        </p:txBody>
      </p:sp>
    </p:spTree>
    <p:extLst>
      <p:ext uri="{BB962C8B-B14F-4D97-AF65-F5344CB8AC3E}">
        <p14:creationId xmlns:p14="http://schemas.microsoft.com/office/powerpoint/2010/main" val="248952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723338-1545-407D-A438-37B594563E9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FAB9EA9-DBD5-41B3-9897-967297F96B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D7EBF37-E5CD-401E-83A4-836196ED8BC3}"/>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AC46F0B8-73E4-40B9-82EF-6B5A330869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9035BF0-E020-42ED-BAB1-FDB9487D748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2043BEA1-34B2-43F1-9F7A-2B3E8BE64D09}"/>
              </a:ext>
            </a:extLst>
          </p:cNvPr>
          <p:cNvSpPr>
            <a:spLocks noGrp="1"/>
          </p:cNvSpPr>
          <p:nvPr>
            <p:ph type="dt" sz="half" idx="10"/>
          </p:nvPr>
        </p:nvSpPr>
        <p:spPr>
          <a:xfrm>
            <a:off x="838200" y="6356350"/>
            <a:ext cx="2743200" cy="365125"/>
          </a:xfrm>
          <a:prstGeom prst="rect">
            <a:avLst/>
          </a:prstGeom>
        </p:spPr>
        <p:txBody>
          <a:bodyPr/>
          <a:lstStyle/>
          <a:p>
            <a:fld id="{A4434AC3-BAF0-4770-B4E0-5DD17ED5712E}" type="datetime1">
              <a:rPr lang="it-IT" smtClean="0"/>
              <a:t>09/09/21</a:t>
            </a:fld>
            <a:endParaRPr lang="it-IT"/>
          </a:p>
        </p:txBody>
      </p:sp>
      <p:sp>
        <p:nvSpPr>
          <p:cNvPr id="8" name="Segnaposto piè di pagina 7">
            <a:extLst>
              <a:ext uri="{FF2B5EF4-FFF2-40B4-BE49-F238E27FC236}">
                <a16:creationId xmlns:a16="http://schemas.microsoft.com/office/drawing/2014/main" id="{8D786626-604F-4CEE-AA48-22F121439FC9}"/>
              </a:ext>
            </a:extLst>
          </p:cNvPr>
          <p:cNvSpPr>
            <a:spLocks noGrp="1"/>
          </p:cNvSpPr>
          <p:nvPr>
            <p:ph type="ftr" sz="quarter" idx="11"/>
          </p:nvPr>
        </p:nvSpPr>
        <p:spPr>
          <a:xfrm>
            <a:off x="4038600" y="6356350"/>
            <a:ext cx="4114800" cy="365125"/>
          </a:xfrm>
          <a:prstGeom prst="rect">
            <a:avLst/>
          </a:prstGeom>
        </p:spPr>
        <p:txBody>
          <a:bodyPr/>
          <a:lstStyle/>
          <a:p>
            <a:r>
              <a:rPr lang="it-IT" dirty="0"/>
              <a:t>Kick-off meeting</a:t>
            </a:r>
          </a:p>
        </p:txBody>
      </p:sp>
      <p:sp>
        <p:nvSpPr>
          <p:cNvPr id="9" name="Segnaposto numero diapositiva 8">
            <a:extLst>
              <a:ext uri="{FF2B5EF4-FFF2-40B4-BE49-F238E27FC236}">
                <a16:creationId xmlns:a16="http://schemas.microsoft.com/office/drawing/2014/main" id="{9DDD340F-8BC5-4EE7-AA6E-F2F919AC0B8F}"/>
              </a:ext>
            </a:extLst>
          </p:cNvPr>
          <p:cNvSpPr>
            <a:spLocks noGrp="1"/>
          </p:cNvSpPr>
          <p:nvPr>
            <p:ph type="sldNum" sz="quarter" idx="12"/>
          </p:nvPr>
        </p:nvSpPr>
        <p:spPr/>
        <p:txBody>
          <a:bodyPr/>
          <a:lstStyle/>
          <a:p>
            <a:fld id="{B333FECB-7223-44C3-B813-18970A1A9CB2}" type="slidenum">
              <a:rPr lang="it-IT" smtClean="0"/>
              <a:t>‹#›</a:t>
            </a:fld>
            <a:endParaRPr lang="it-IT"/>
          </a:p>
        </p:txBody>
      </p:sp>
    </p:spTree>
    <p:extLst>
      <p:ext uri="{BB962C8B-B14F-4D97-AF65-F5344CB8AC3E}">
        <p14:creationId xmlns:p14="http://schemas.microsoft.com/office/powerpoint/2010/main" val="2037564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8BC738-074A-41F2-9AF8-013B14AAF77C}"/>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636A99F-C210-47DE-A58C-511392B75C69}"/>
              </a:ext>
            </a:extLst>
          </p:cNvPr>
          <p:cNvSpPr>
            <a:spLocks noGrp="1"/>
          </p:cNvSpPr>
          <p:nvPr>
            <p:ph type="dt" sz="half" idx="10"/>
          </p:nvPr>
        </p:nvSpPr>
        <p:spPr>
          <a:xfrm>
            <a:off x="838200" y="6356350"/>
            <a:ext cx="2743200" cy="365125"/>
          </a:xfrm>
          <a:prstGeom prst="rect">
            <a:avLst/>
          </a:prstGeom>
        </p:spPr>
        <p:txBody>
          <a:bodyPr/>
          <a:lstStyle/>
          <a:p>
            <a:fld id="{1D8AAD61-F5DE-406D-B991-80373E67FDBC}" type="datetime1">
              <a:rPr lang="it-IT" smtClean="0"/>
              <a:t>09/09/21</a:t>
            </a:fld>
            <a:endParaRPr lang="it-IT"/>
          </a:p>
        </p:txBody>
      </p:sp>
      <p:sp>
        <p:nvSpPr>
          <p:cNvPr id="4" name="Segnaposto piè di pagina 3">
            <a:extLst>
              <a:ext uri="{FF2B5EF4-FFF2-40B4-BE49-F238E27FC236}">
                <a16:creationId xmlns:a16="http://schemas.microsoft.com/office/drawing/2014/main" id="{80A50007-BB1C-4B55-8704-209FF49E56BD}"/>
              </a:ext>
            </a:extLst>
          </p:cNvPr>
          <p:cNvSpPr>
            <a:spLocks noGrp="1"/>
          </p:cNvSpPr>
          <p:nvPr>
            <p:ph type="ftr" sz="quarter" idx="11"/>
          </p:nvPr>
        </p:nvSpPr>
        <p:spPr>
          <a:xfrm>
            <a:off x="4038600" y="6356350"/>
            <a:ext cx="4114800" cy="365125"/>
          </a:xfrm>
          <a:prstGeom prst="rect">
            <a:avLst/>
          </a:prstGeom>
        </p:spPr>
        <p:txBody>
          <a:bodyPr/>
          <a:lstStyle/>
          <a:p>
            <a:r>
              <a:rPr lang="it-IT"/>
              <a:t>Kick-off meeting</a:t>
            </a:r>
          </a:p>
        </p:txBody>
      </p:sp>
      <p:sp>
        <p:nvSpPr>
          <p:cNvPr id="5" name="Segnaposto numero diapositiva 4">
            <a:extLst>
              <a:ext uri="{FF2B5EF4-FFF2-40B4-BE49-F238E27FC236}">
                <a16:creationId xmlns:a16="http://schemas.microsoft.com/office/drawing/2014/main" id="{06529F29-7410-426F-B018-021851DFF833}"/>
              </a:ext>
            </a:extLst>
          </p:cNvPr>
          <p:cNvSpPr>
            <a:spLocks noGrp="1"/>
          </p:cNvSpPr>
          <p:nvPr>
            <p:ph type="sldNum" sz="quarter" idx="12"/>
          </p:nvPr>
        </p:nvSpPr>
        <p:spPr/>
        <p:txBody>
          <a:bodyPr/>
          <a:lstStyle/>
          <a:p>
            <a:fld id="{B333FECB-7223-44C3-B813-18970A1A9CB2}" type="slidenum">
              <a:rPr lang="it-IT" smtClean="0"/>
              <a:t>‹#›</a:t>
            </a:fld>
            <a:endParaRPr lang="it-IT"/>
          </a:p>
        </p:txBody>
      </p:sp>
    </p:spTree>
    <p:extLst>
      <p:ext uri="{BB962C8B-B14F-4D97-AF65-F5344CB8AC3E}">
        <p14:creationId xmlns:p14="http://schemas.microsoft.com/office/powerpoint/2010/main" val="1257430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D7F79480-8682-49E5-8CB1-24BF8BE8283B}"/>
              </a:ext>
            </a:extLst>
          </p:cNvPr>
          <p:cNvSpPr>
            <a:spLocks noGrp="1"/>
          </p:cNvSpPr>
          <p:nvPr>
            <p:ph type="dt" sz="half" idx="10"/>
          </p:nvPr>
        </p:nvSpPr>
        <p:spPr>
          <a:xfrm>
            <a:off x="838200" y="6356350"/>
            <a:ext cx="2743200" cy="365125"/>
          </a:xfrm>
          <a:prstGeom prst="rect">
            <a:avLst/>
          </a:prstGeom>
        </p:spPr>
        <p:txBody>
          <a:bodyPr/>
          <a:lstStyle/>
          <a:p>
            <a:fld id="{FB4653E8-4F85-4F6D-B4DF-13DFCE844DD3}" type="datetime1">
              <a:rPr lang="it-IT" smtClean="0"/>
              <a:t>09/09/21</a:t>
            </a:fld>
            <a:endParaRPr lang="it-IT"/>
          </a:p>
        </p:txBody>
      </p:sp>
      <p:sp>
        <p:nvSpPr>
          <p:cNvPr id="3" name="Segnaposto piè di pagina 2">
            <a:extLst>
              <a:ext uri="{FF2B5EF4-FFF2-40B4-BE49-F238E27FC236}">
                <a16:creationId xmlns:a16="http://schemas.microsoft.com/office/drawing/2014/main" id="{ACA176DA-9C06-4345-B5FD-76261255A7A4}"/>
              </a:ext>
            </a:extLst>
          </p:cNvPr>
          <p:cNvSpPr>
            <a:spLocks noGrp="1"/>
          </p:cNvSpPr>
          <p:nvPr>
            <p:ph type="ftr" sz="quarter" idx="11"/>
          </p:nvPr>
        </p:nvSpPr>
        <p:spPr>
          <a:xfrm>
            <a:off x="4038600" y="6356350"/>
            <a:ext cx="4114800" cy="365125"/>
          </a:xfrm>
          <a:prstGeom prst="rect">
            <a:avLst/>
          </a:prstGeom>
        </p:spPr>
        <p:txBody>
          <a:bodyPr/>
          <a:lstStyle/>
          <a:p>
            <a:r>
              <a:rPr lang="it-IT" dirty="0"/>
              <a:t>Kick-off meeting</a:t>
            </a:r>
          </a:p>
        </p:txBody>
      </p:sp>
      <p:sp>
        <p:nvSpPr>
          <p:cNvPr id="4" name="Segnaposto numero diapositiva 3">
            <a:extLst>
              <a:ext uri="{FF2B5EF4-FFF2-40B4-BE49-F238E27FC236}">
                <a16:creationId xmlns:a16="http://schemas.microsoft.com/office/drawing/2014/main" id="{C4EEE5AB-D8CF-43CB-BA62-AE39BA66F278}"/>
              </a:ext>
            </a:extLst>
          </p:cNvPr>
          <p:cNvSpPr>
            <a:spLocks noGrp="1"/>
          </p:cNvSpPr>
          <p:nvPr>
            <p:ph type="sldNum" sz="quarter" idx="12"/>
          </p:nvPr>
        </p:nvSpPr>
        <p:spPr/>
        <p:txBody>
          <a:bodyPr/>
          <a:lstStyle/>
          <a:p>
            <a:fld id="{B333FECB-7223-44C3-B813-18970A1A9CB2}" type="slidenum">
              <a:rPr lang="it-IT" smtClean="0"/>
              <a:t>‹#›</a:t>
            </a:fld>
            <a:endParaRPr lang="it-IT"/>
          </a:p>
        </p:txBody>
      </p:sp>
    </p:spTree>
    <p:extLst>
      <p:ext uri="{BB962C8B-B14F-4D97-AF65-F5344CB8AC3E}">
        <p14:creationId xmlns:p14="http://schemas.microsoft.com/office/powerpoint/2010/main" val="1628082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F38830-9E7A-4B2A-920B-6D14C328F51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D1550CD-EA95-458C-B8DD-D44EE94527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24790626-9E4E-4604-B64A-75DDABA668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88FB7AB-734C-4DD7-B8A7-272BACE75FBF}"/>
              </a:ext>
            </a:extLst>
          </p:cNvPr>
          <p:cNvSpPr>
            <a:spLocks noGrp="1"/>
          </p:cNvSpPr>
          <p:nvPr>
            <p:ph type="dt" sz="half" idx="10"/>
          </p:nvPr>
        </p:nvSpPr>
        <p:spPr>
          <a:xfrm>
            <a:off x="838200" y="6356350"/>
            <a:ext cx="2743200" cy="365125"/>
          </a:xfrm>
          <a:prstGeom prst="rect">
            <a:avLst/>
          </a:prstGeom>
        </p:spPr>
        <p:txBody>
          <a:bodyPr/>
          <a:lstStyle/>
          <a:p>
            <a:fld id="{B197056E-B3FC-43D4-8553-1C61AA7BE49C}" type="datetime1">
              <a:rPr lang="it-IT" smtClean="0"/>
              <a:t>09/09/21</a:t>
            </a:fld>
            <a:endParaRPr lang="it-IT"/>
          </a:p>
        </p:txBody>
      </p:sp>
      <p:sp>
        <p:nvSpPr>
          <p:cNvPr id="6" name="Segnaposto piè di pagina 5">
            <a:extLst>
              <a:ext uri="{FF2B5EF4-FFF2-40B4-BE49-F238E27FC236}">
                <a16:creationId xmlns:a16="http://schemas.microsoft.com/office/drawing/2014/main" id="{32F23753-DDDC-4CB8-A099-A45A34BF756B}"/>
              </a:ext>
            </a:extLst>
          </p:cNvPr>
          <p:cNvSpPr>
            <a:spLocks noGrp="1"/>
          </p:cNvSpPr>
          <p:nvPr>
            <p:ph type="ftr" sz="quarter" idx="11"/>
          </p:nvPr>
        </p:nvSpPr>
        <p:spPr>
          <a:xfrm>
            <a:off x="4038600" y="6356350"/>
            <a:ext cx="4114800" cy="365125"/>
          </a:xfrm>
          <a:prstGeom prst="rect">
            <a:avLst/>
          </a:prstGeom>
        </p:spPr>
        <p:txBody>
          <a:bodyPr/>
          <a:lstStyle/>
          <a:p>
            <a:r>
              <a:rPr lang="it-IT"/>
              <a:t>Kick-off meeting</a:t>
            </a:r>
          </a:p>
        </p:txBody>
      </p:sp>
      <p:sp>
        <p:nvSpPr>
          <p:cNvPr id="7" name="Segnaposto numero diapositiva 6">
            <a:extLst>
              <a:ext uri="{FF2B5EF4-FFF2-40B4-BE49-F238E27FC236}">
                <a16:creationId xmlns:a16="http://schemas.microsoft.com/office/drawing/2014/main" id="{9391A049-476D-4431-BC7E-2AB5D33E0E30}"/>
              </a:ext>
            </a:extLst>
          </p:cNvPr>
          <p:cNvSpPr>
            <a:spLocks noGrp="1"/>
          </p:cNvSpPr>
          <p:nvPr>
            <p:ph type="sldNum" sz="quarter" idx="12"/>
          </p:nvPr>
        </p:nvSpPr>
        <p:spPr/>
        <p:txBody>
          <a:bodyPr/>
          <a:lstStyle/>
          <a:p>
            <a:fld id="{B333FECB-7223-44C3-B813-18970A1A9CB2}" type="slidenum">
              <a:rPr lang="it-IT" smtClean="0"/>
              <a:t>‹#›</a:t>
            </a:fld>
            <a:endParaRPr lang="it-IT"/>
          </a:p>
        </p:txBody>
      </p:sp>
    </p:spTree>
    <p:extLst>
      <p:ext uri="{BB962C8B-B14F-4D97-AF65-F5344CB8AC3E}">
        <p14:creationId xmlns:p14="http://schemas.microsoft.com/office/powerpoint/2010/main" val="2508344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8632C7-C592-48B8-BD0E-AB9378B4B21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65E39DD-EA86-4230-835B-DAEED59221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BFFC0B97-AFBA-4FBC-A9E0-4467FE1D53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3A9EC3F-2765-4C35-A3A7-B82010B2566B}"/>
              </a:ext>
            </a:extLst>
          </p:cNvPr>
          <p:cNvSpPr>
            <a:spLocks noGrp="1"/>
          </p:cNvSpPr>
          <p:nvPr>
            <p:ph type="dt" sz="half" idx="10"/>
          </p:nvPr>
        </p:nvSpPr>
        <p:spPr>
          <a:xfrm>
            <a:off x="838200" y="6356350"/>
            <a:ext cx="2743200" cy="365125"/>
          </a:xfrm>
          <a:prstGeom prst="rect">
            <a:avLst/>
          </a:prstGeom>
        </p:spPr>
        <p:txBody>
          <a:bodyPr/>
          <a:lstStyle/>
          <a:p>
            <a:fld id="{30F6B3E5-92A9-4A2C-98B0-8D8CFCA594F8}" type="datetime1">
              <a:rPr lang="it-IT" smtClean="0"/>
              <a:t>09/09/21</a:t>
            </a:fld>
            <a:endParaRPr lang="it-IT"/>
          </a:p>
        </p:txBody>
      </p:sp>
      <p:sp>
        <p:nvSpPr>
          <p:cNvPr id="6" name="Segnaposto piè di pagina 5">
            <a:extLst>
              <a:ext uri="{FF2B5EF4-FFF2-40B4-BE49-F238E27FC236}">
                <a16:creationId xmlns:a16="http://schemas.microsoft.com/office/drawing/2014/main" id="{8E38850C-153B-44EE-84B5-7767B12A66F1}"/>
              </a:ext>
            </a:extLst>
          </p:cNvPr>
          <p:cNvSpPr>
            <a:spLocks noGrp="1"/>
          </p:cNvSpPr>
          <p:nvPr>
            <p:ph type="ftr" sz="quarter" idx="11"/>
          </p:nvPr>
        </p:nvSpPr>
        <p:spPr>
          <a:xfrm>
            <a:off x="4038600" y="6356350"/>
            <a:ext cx="4114800" cy="365125"/>
          </a:xfrm>
          <a:prstGeom prst="rect">
            <a:avLst/>
          </a:prstGeom>
        </p:spPr>
        <p:txBody>
          <a:bodyPr/>
          <a:lstStyle/>
          <a:p>
            <a:r>
              <a:rPr lang="it-IT"/>
              <a:t>Kick-off meeting</a:t>
            </a:r>
          </a:p>
        </p:txBody>
      </p:sp>
      <p:sp>
        <p:nvSpPr>
          <p:cNvPr id="7" name="Segnaposto numero diapositiva 6">
            <a:extLst>
              <a:ext uri="{FF2B5EF4-FFF2-40B4-BE49-F238E27FC236}">
                <a16:creationId xmlns:a16="http://schemas.microsoft.com/office/drawing/2014/main" id="{5A4C8DE4-7DA7-4EC4-8C1A-0EE12347CD67}"/>
              </a:ext>
            </a:extLst>
          </p:cNvPr>
          <p:cNvSpPr>
            <a:spLocks noGrp="1"/>
          </p:cNvSpPr>
          <p:nvPr>
            <p:ph type="sldNum" sz="quarter" idx="12"/>
          </p:nvPr>
        </p:nvSpPr>
        <p:spPr/>
        <p:txBody>
          <a:bodyPr/>
          <a:lstStyle/>
          <a:p>
            <a:fld id="{B333FECB-7223-44C3-B813-18970A1A9CB2}" type="slidenum">
              <a:rPr lang="it-IT" smtClean="0"/>
              <a:t>‹#›</a:t>
            </a:fld>
            <a:endParaRPr lang="it-IT"/>
          </a:p>
        </p:txBody>
      </p:sp>
    </p:spTree>
    <p:extLst>
      <p:ext uri="{BB962C8B-B14F-4D97-AF65-F5344CB8AC3E}">
        <p14:creationId xmlns:p14="http://schemas.microsoft.com/office/powerpoint/2010/main" val="3988659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26" Type="http://schemas.openxmlformats.org/officeDocument/2006/relationships/image" Target="../media/image10.png"/><Relationship Id="rId3" Type="http://schemas.openxmlformats.org/officeDocument/2006/relationships/slideLayout" Target="../slideLayouts/slideLayout3.xml"/><Relationship Id="rId21" Type="http://schemas.openxmlformats.org/officeDocument/2006/relationships/image" Target="../media/image5.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tiff"/><Relationship Id="rId25" Type="http://schemas.openxmlformats.org/officeDocument/2006/relationships/image" Target="../media/image9.jpeg"/><Relationship Id="rId2" Type="http://schemas.openxmlformats.org/officeDocument/2006/relationships/slideLayout" Target="../slideLayouts/slideLayout2.xml"/><Relationship Id="rId16" Type="http://schemas.microsoft.com/office/2007/relationships/hdphoto" Target="../media/hdphoto1.wdp"/><Relationship Id="rId20" Type="http://schemas.openxmlformats.org/officeDocument/2006/relationships/image" Target="../media/image4.jpeg"/><Relationship Id="rId29"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jpeg"/><Relationship Id="rId5" Type="http://schemas.openxmlformats.org/officeDocument/2006/relationships/slideLayout" Target="../slideLayouts/slideLayout5.xml"/><Relationship Id="rId15" Type="http://schemas.openxmlformats.org/officeDocument/2006/relationships/image" Target="../media/image1.png"/><Relationship Id="rId23" Type="http://schemas.openxmlformats.org/officeDocument/2006/relationships/image" Target="../media/image7.jpeg"/><Relationship Id="rId28" Type="http://schemas.openxmlformats.org/officeDocument/2006/relationships/image" Target="../media/image12.png"/><Relationship Id="rId10" Type="http://schemas.openxmlformats.org/officeDocument/2006/relationships/slideLayout" Target="../slideLayouts/slideLayout10.xml"/><Relationship Id="rId19" Type="http://schemas.microsoft.com/office/2007/relationships/hdphoto" Target="../media/hdphoto2.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6.jpeg"/><Relationship Id="rId27" Type="http://schemas.openxmlformats.org/officeDocument/2006/relationships/image" Target="../media/image11.png"/><Relationship Id="rId30"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0D6393D0-B0D1-4214-B9F3-B1984D7ABB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5C2E638-8439-4BC7-A06D-5C70B55CA9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numero diapositiva 5">
            <a:extLst>
              <a:ext uri="{FF2B5EF4-FFF2-40B4-BE49-F238E27FC236}">
                <a16:creationId xmlns:a16="http://schemas.microsoft.com/office/drawing/2014/main" id="{79412E66-0DBE-427A-B2C3-02F7839427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3FECB-7223-44C3-B813-18970A1A9CB2}" type="slidenum">
              <a:rPr lang="it-IT" smtClean="0"/>
              <a:t>‹#›</a:t>
            </a:fld>
            <a:endParaRPr lang="it-IT"/>
          </a:p>
        </p:txBody>
      </p:sp>
      <p:grpSp>
        <p:nvGrpSpPr>
          <p:cNvPr id="42" name="Gruppo 4">
            <a:extLst>
              <a:ext uri="{FF2B5EF4-FFF2-40B4-BE49-F238E27FC236}">
                <a16:creationId xmlns:a16="http://schemas.microsoft.com/office/drawing/2014/main" id="{CB0DE77F-7F84-4655-9063-FD6BEC2F24D2}"/>
              </a:ext>
            </a:extLst>
          </p:cNvPr>
          <p:cNvGrpSpPr>
            <a:grpSpLocks noChangeAspect="1"/>
          </p:cNvGrpSpPr>
          <p:nvPr userDrawn="1"/>
        </p:nvGrpSpPr>
        <p:grpSpPr>
          <a:xfrm>
            <a:off x="824731" y="1825624"/>
            <a:ext cx="11367269" cy="5033817"/>
            <a:chOff x="-3294595" y="0"/>
            <a:chExt cx="15486596" cy="6858000"/>
          </a:xfrm>
        </p:grpSpPr>
        <p:grpSp>
          <p:nvGrpSpPr>
            <p:cNvPr id="43" name="Gruppo 5">
              <a:extLst>
                <a:ext uri="{FF2B5EF4-FFF2-40B4-BE49-F238E27FC236}">
                  <a16:creationId xmlns:a16="http://schemas.microsoft.com/office/drawing/2014/main" id="{76B79170-A6FB-4A1B-9D3B-33785D1216BB}"/>
                </a:ext>
              </a:extLst>
            </p:cNvPr>
            <p:cNvGrpSpPr>
              <a:grpSpLocks noChangeAspect="1"/>
            </p:cNvGrpSpPr>
            <p:nvPr/>
          </p:nvGrpSpPr>
          <p:grpSpPr>
            <a:xfrm>
              <a:off x="8926348" y="0"/>
              <a:ext cx="3265653" cy="6858000"/>
              <a:chOff x="5147310" y="-1623060"/>
              <a:chExt cx="4811395" cy="10104120"/>
            </a:xfrm>
          </p:grpSpPr>
          <p:pic>
            <p:nvPicPr>
              <p:cNvPr id="54" name="Immagine 16">
                <a:extLst>
                  <a:ext uri="{FF2B5EF4-FFF2-40B4-BE49-F238E27FC236}">
                    <a16:creationId xmlns:a16="http://schemas.microsoft.com/office/drawing/2014/main" id="{2056295E-A036-4CB4-B12C-A18714B2E94C}"/>
                  </a:ext>
                </a:extLst>
              </p:cNvPr>
              <p:cNvPicPr/>
              <p:nvPr/>
            </p:nvPicPr>
            <p:blipFill>
              <a:blip r:embed="rId15">
                <a:clrChange>
                  <a:clrFrom>
                    <a:srgbClr val="000000">
                      <a:alpha val="0"/>
                    </a:srgbClr>
                  </a:clrFrom>
                  <a:clrTo>
                    <a:srgbClr val="000000">
                      <a:alpha val="0"/>
                    </a:srgbClr>
                  </a:clrTo>
                </a:clrChange>
                <a:extLst>
                  <a:ext uri="{BEBA8EAE-BF5A-486C-A8C5-ECC9F3942E4B}">
                    <a14:imgProps xmlns:a14="http://schemas.microsoft.com/office/drawing/2010/main">
                      <a14:imgLayer r:embed="rId16">
                        <a14:imgEffect>
                          <a14:backgroundRemoval t="0" b="100000" l="5510" r="100000"/>
                        </a14:imgEffect>
                      </a14:imgLayer>
                    </a14:imgProps>
                  </a:ext>
                  <a:ext uri="{28A0092B-C50C-407E-A947-70E740481C1C}">
                    <a14:useLocalDpi xmlns:a14="http://schemas.microsoft.com/office/drawing/2010/main"/>
                  </a:ext>
                </a:extLst>
              </a:blip>
              <a:stretch>
                <a:fillRect/>
              </a:stretch>
            </p:blipFill>
            <p:spPr>
              <a:xfrm>
                <a:off x="5147310" y="-1623060"/>
                <a:ext cx="4806950" cy="6804025"/>
              </a:xfrm>
              <a:prstGeom prst="rect">
                <a:avLst/>
              </a:prstGeom>
              <a:noFill/>
              <a:ln>
                <a:noFill/>
              </a:ln>
              <a:effectLst>
                <a:glow rad="127000">
                  <a:schemeClr val="accent1">
                    <a:alpha val="0"/>
                  </a:schemeClr>
                </a:glow>
              </a:effectLst>
            </p:spPr>
          </p:pic>
          <p:pic>
            <p:nvPicPr>
              <p:cNvPr id="55" name="Immagine 17">
                <a:extLst>
                  <a:ext uri="{FF2B5EF4-FFF2-40B4-BE49-F238E27FC236}">
                    <a16:creationId xmlns:a16="http://schemas.microsoft.com/office/drawing/2014/main" id="{767854DF-E4AA-40B2-BBD3-B6BD9B8FC00F}"/>
                  </a:ext>
                </a:extLst>
              </p:cNvPr>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rcRect l="-2" t="-72"/>
              <a:stretch/>
            </p:blipFill>
            <p:spPr bwMode="auto">
              <a:xfrm>
                <a:off x="7598410" y="5302250"/>
                <a:ext cx="2360295" cy="3178810"/>
              </a:xfrm>
              <a:prstGeom prst="rect">
                <a:avLst/>
              </a:prstGeom>
              <a:noFill/>
              <a:ln>
                <a:noFill/>
              </a:ln>
              <a:extLst>
                <a:ext uri="{53640926-AAD7-44D8-BBD7-CCE9431645EC}">
                  <a14:shadowObscured xmlns:a14="http://schemas.microsoft.com/office/drawing/2010/main"/>
                </a:ext>
              </a:extLst>
            </p:spPr>
          </p:pic>
          <p:pic>
            <p:nvPicPr>
              <p:cNvPr id="56" name="Immagine 18">
                <a:extLst>
                  <a:ext uri="{FF2B5EF4-FFF2-40B4-BE49-F238E27FC236}">
                    <a16:creationId xmlns:a16="http://schemas.microsoft.com/office/drawing/2014/main" id="{88EF55EF-AD76-4E34-92D8-48C2CEF80217}"/>
                  </a:ext>
                </a:extLst>
              </p:cNvPr>
              <p:cNvPicPr/>
              <p:nvPr/>
            </p:nvPicPr>
            <p:blipFill rotWithShape="1">
              <a:blip r:embed="rId18" cstate="print">
                <a:extLst>
                  <a:ext uri="{BEBA8EAE-BF5A-486C-A8C5-ECC9F3942E4B}">
                    <a14:imgProps xmlns:a14="http://schemas.microsoft.com/office/drawing/2010/main">
                      <a14:imgLayer r:embed="rId19">
                        <a14:imgEffect>
                          <a14:backgroundRemoval t="0" b="98596" l="0" r="100000"/>
                        </a14:imgEffect>
                      </a14:imgLayer>
                    </a14:imgProps>
                  </a:ext>
                  <a:ext uri="{28A0092B-C50C-407E-A947-70E740481C1C}">
                    <a14:useLocalDpi xmlns:a14="http://schemas.microsoft.com/office/drawing/2010/main"/>
                  </a:ext>
                </a:extLst>
              </a:blip>
              <a:srcRect/>
              <a:stretch/>
            </p:blipFill>
            <p:spPr bwMode="auto">
              <a:xfrm>
                <a:off x="6226175" y="3928110"/>
                <a:ext cx="2674620" cy="2669540"/>
              </a:xfrm>
              <a:prstGeom prst="rect">
                <a:avLst/>
              </a:prstGeom>
              <a:noFill/>
              <a:ln>
                <a:noFill/>
              </a:ln>
              <a:extLst>
                <a:ext uri="{53640926-AAD7-44D8-BBD7-CCE9431645EC}">
                  <a14:shadowObscured xmlns:a14="http://schemas.microsoft.com/office/drawing/2010/main"/>
                </a:ext>
              </a:extLst>
            </p:spPr>
          </p:pic>
        </p:grpSp>
        <p:pic>
          <p:nvPicPr>
            <p:cNvPr id="44" name="Picture 15">
              <a:extLst>
                <a:ext uri="{FF2B5EF4-FFF2-40B4-BE49-F238E27FC236}">
                  <a16:creationId xmlns:a16="http://schemas.microsoft.com/office/drawing/2014/main" id="{6C5976D9-141C-4AFE-9EA7-6AB994F34804}"/>
                </a:ext>
              </a:extLst>
            </p:cNvPr>
            <p:cNvPicPr/>
            <p:nvPr/>
          </p:nvPicPr>
          <p:blipFill>
            <a:blip r:embed="rId20">
              <a:extLst>
                <a:ext uri="{28A0092B-C50C-407E-A947-70E740481C1C}">
                  <a14:useLocalDpi xmlns:a14="http://schemas.microsoft.com/office/drawing/2010/main" val="0"/>
                </a:ext>
              </a:extLst>
            </a:blip>
            <a:srcRect/>
            <a:stretch>
              <a:fillRect/>
            </a:stretch>
          </p:blipFill>
          <p:spPr bwMode="auto">
            <a:xfrm>
              <a:off x="5124170" y="6281012"/>
              <a:ext cx="937895" cy="486410"/>
            </a:xfrm>
            <a:prstGeom prst="rect">
              <a:avLst/>
            </a:prstGeom>
            <a:noFill/>
            <a:ln>
              <a:noFill/>
            </a:ln>
          </p:spPr>
        </p:pic>
        <p:pic>
          <p:nvPicPr>
            <p:cNvPr id="45" name="Picture 16">
              <a:extLst>
                <a:ext uri="{FF2B5EF4-FFF2-40B4-BE49-F238E27FC236}">
                  <a16:creationId xmlns:a16="http://schemas.microsoft.com/office/drawing/2014/main" id="{DFAC5F45-B32D-4978-A9BB-167D9882A86B}"/>
                </a:ext>
              </a:extLst>
            </p:cNvPr>
            <p:cNvPicPr/>
            <p:nvPr/>
          </p:nvPicPr>
          <p:blipFill>
            <a:blip r:embed="rId21">
              <a:extLst>
                <a:ext uri="{28A0092B-C50C-407E-A947-70E740481C1C}">
                  <a14:useLocalDpi xmlns:a14="http://schemas.microsoft.com/office/drawing/2010/main" val="0"/>
                </a:ext>
              </a:extLst>
            </a:blip>
            <a:srcRect/>
            <a:stretch>
              <a:fillRect/>
            </a:stretch>
          </p:blipFill>
          <p:spPr bwMode="auto">
            <a:xfrm>
              <a:off x="6150041" y="6289903"/>
              <a:ext cx="737869" cy="468629"/>
            </a:xfrm>
            <a:prstGeom prst="rect">
              <a:avLst/>
            </a:prstGeom>
            <a:noFill/>
            <a:ln>
              <a:noFill/>
            </a:ln>
          </p:spPr>
        </p:pic>
        <p:pic>
          <p:nvPicPr>
            <p:cNvPr id="46" name="Picture 17">
              <a:extLst>
                <a:ext uri="{FF2B5EF4-FFF2-40B4-BE49-F238E27FC236}">
                  <a16:creationId xmlns:a16="http://schemas.microsoft.com/office/drawing/2014/main" id="{F06131C0-FC3F-475D-B712-8E8347B3444F}"/>
                </a:ext>
              </a:extLst>
            </p:cNvPr>
            <p:cNvPicPr/>
            <p:nvPr/>
          </p:nvPicPr>
          <p:blipFill>
            <a:blip r:embed="rId22">
              <a:extLst>
                <a:ext uri="{28A0092B-C50C-407E-A947-70E740481C1C}">
                  <a14:useLocalDpi xmlns:a14="http://schemas.microsoft.com/office/drawing/2010/main" val="0"/>
                </a:ext>
              </a:extLst>
            </a:blip>
            <a:srcRect/>
            <a:stretch>
              <a:fillRect/>
            </a:stretch>
          </p:blipFill>
          <p:spPr bwMode="auto">
            <a:xfrm>
              <a:off x="8741580" y="6273075"/>
              <a:ext cx="983615" cy="502284"/>
            </a:xfrm>
            <a:prstGeom prst="rect">
              <a:avLst/>
            </a:prstGeom>
            <a:noFill/>
            <a:ln>
              <a:noFill/>
            </a:ln>
          </p:spPr>
        </p:pic>
        <p:pic>
          <p:nvPicPr>
            <p:cNvPr id="47" name="Picture 18">
              <a:extLst>
                <a:ext uri="{FF2B5EF4-FFF2-40B4-BE49-F238E27FC236}">
                  <a16:creationId xmlns:a16="http://schemas.microsoft.com/office/drawing/2014/main" id="{1B4AD323-2BF3-424E-89BE-2F831E31A6EC}"/>
                </a:ext>
              </a:extLst>
            </p:cNvPr>
            <p:cNvPicPr/>
            <p:nvPr/>
          </p:nvPicPr>
          <p:blipFill>
            <a:blip r:embed="rId23">
              <a:extLst>
                <a:ext uri="{28A0092B-C50C-407E-A947-70E740481C1C}">
                  <a14:useLocalDpi xmlns:a14="http://schemas.microsoft.com/office/drawing/2010/main" val="0"/>
                </a:ext>
              </a:extLst>
            </a:blip>
            <a:srcRect/>
            <a:stretch>
              <a:fillRect/>
            </a:stretch>
          </p:blipFill>
          <p:spPr bwMode="auto">
            <a:xfrm>
              <a:off x="6975886" y="6283553"/>
              <a:ext cx="944880" cy="481329"/>
            </a:xfrm>
            <a:prstGeom prst="rect">
              <a:avLst/>
            </a:prstGeom>
            <a:noFill/>
            <a:ln>
              <a:noFill/>
            </a:ln>
          </p:spPr>
        </p:pic>
        <p:pic>
          <p:nvPicPr>
            <p:cNvPr id="48" name="Picture 19">
              <a:extLst>
                <a:ext uri="{FF2B5EF4-FFF2-40B4-BE49-F238E27FC236}">
                  <a16:creationId xmlns:a16="http://schemas.microsoft.com/office/drawing/2014/main" id="{DBE93114-BEA1-4D6C-B2C2-E5567551DBA2}"/>
                </a:ext>
              </a:extLst>
            </p:cNvPr>
            <p:cNvPicPr/>
            <p:nvPr/>
          </p:nvPicPr>
          <p:blipFill>
            <a:blip r:embed="rId24">
              <a:extLst>
                <a:ext uri="{28A0092B-C50C-407E-A947-70E740481C1C}">
                  <a14:useLocalDpi xmlns:a14="http://schemas.microsoft.com/office/drawing/2010/main" val="0"/>
                </a:ext>
              </a:extLst>
            </a:blip>
            <a:srcRect/>
            <a:stretch>
              <a:fillRect/>
            </a:stretch>
          </p:blipFill>
          <p:spPr bwMode="auto">
            <a:xfrm>
              <a:off x="7979361" y="6281012"/>
              <a:ext cx="725805" cy="486410"/>
            </a:xfrm>
            <a:prstGeom prst="rect">
              <a:avLst/>
            </a:prstGeom>
            <a:noFill/>
            <a:ln>
              <a:noFill/>
            </a:ln>
          </p:spPr>
        </p:pic>
        <p:pic>
          <p:nvPicPr>
            <p:cNvPr id="49" name="Picture 21">
              <a:extLst>
                <a:ext uri="{FF2B5EF4-FFF2-40B4-BE49-F238E27FC236}">
                  <a16:creationId xmlns:a16="http://schemas.microsoft.com/office/drawing/2014/main" id="{04E3042A-5697-4528-8D59-C9E75042E2F7}"/>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3294595" y="6344255"/>
              <a:ext cx="362465" cy="359925"/>
            </a:xfrm>
            <a:prstGeom prst="rect">
              <a:avLst/>
            </a:prstGeom>
            <a:noFill/>
            <a:ln>
              <a:noFill/>
            </a:ln>
          </p:spPr>
        </p:pic>
        <p:pic>
          <p:nvPicPr>
            <p:cNvPr id="51" name="Picture 11">
              <a:extLst>
                <a:ext uri="{FF2B5EF4-FFF2-40B4-BE49-F238E27FC236}">
                  <a16:creationId xmlns:a16="http://schemas.microsoft.com/office/drawing/2014/main" id="{8E2EB0CD-8EAD-43E3-8480-F32B1730B27D}"/>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1076576" y="6344255"/>
              <a:ext cx="312355" cy="359925"/>
            </a:xfrm>
            <a:prstGeom prst="rect">
              <a:avLst/>
            </a:prstGeom>
            <a:noFill/>
            <a:ln>
              <a:noFill/>
            </a:ln>
          </p:spPr>
        </p:pic>
        <p:pic>
          <p:nvPicPr>
            <p:cNvPr id="52" name="Picture 10">
              <a:extLst>
                <a:ext uri="{FF2B5EF4-FFF2-40B4-BE49-F238E27FC236}">
                  <a16:creationId xmlns:a16="http://schemas.microsoft.com/office/drawing/2014/main" id="{A83F68B9-8B23-49FF-ACF3-7984308DA23D}"/>
                </a:ext>
              </a:extLst>
            </p:cNvPr>
            <p:cNvPicPr/>
            <p:nvPr/>
          </p:nvPicPr>
          <p:blipFill>
            <a:blip r:embed="rId27">
              <a:extLst>
                <a:ext uri="{28A0092B-C50C-407E-A947-70E740481C1C}">
                  <a14:useLocalDpi xmlns:a14="http://schemas.microsoft.com/office/drawing/2010/main" val="0"/>
                </a:ext>
              </a:extLst>
            </a:blip>
            <a:srcRect/>
            <a:stretch>
              <a:fillRect/>
            </a:stretch>
          </p:blipFill>
          <p:spPr bwMode="auto">
            <a:xfrm>
              <a:off x="-639668" y="6419057"/>
              <a:ext cx="1390649" cy="210320"/>
            </a:xfrm>
            <a:prstGeom prst="rect">
              <a:avLst/>
            </a:prstGeom>
            <a:solidFill>
              <a:schemeClr val="bg1"/>
            </a:solidFill>
            <a:ln>
              <a:noFill/>
            </a:ln>
          </p:spPr>
        </p:pic>
        <p:pic>
          <p:nvPicPr>
            <p:cNvPr id="53" name="Picture 23">
              <a:extLst>
                <a:ext uri="{FF2B5EF4-FFF2-40B4-BE49-F238E27FC236}">
                  <a16:creationId xmlns:a16="http://schemas.microsoft.com/office/drawing/2014/main" id="{320485A6-994C-4F46-83C9-5C0A718BB11C}"/>
                </a:ext>
              </a:extLst>
            </p:cNvPr>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2321938" y="6344255"/>
              <a:ext cx="1138709" cy="359925"/>
            </a:xfrm>
            <a:prstGeom prst="rect">
              <a:avLst/>
            </a:prstGeom>
            <a:noFill/>
            <a:ln>
              <a:noFill/>
            </a:ln>
          </p:spPr>
        </p:pic>
      </p:grpSp>
      <p:pic>
        <p:nvPicPr>
          <p:cNvPr id="57" name="Picture 56">
            <a:extLst>
              <a:ext uri="{FF2B5EF4-FFF2-40B4-BE49-F238E27FC236}">
                <a16:creationId xmlns:a16="http://schemas.microsoft.com/office/drawing/2014/main" id="{4BC112F1-8D53-49A4-A114-03D98B1003D1}"/>
              </a:ext>
            </a:extLst>
          </p:cNvPr>
          <p:cNvPicPr>
            <a:picLocks noChangeAspect="1"/>
          </p:cNvPicPr>
          <p:nvPr userDrawn="1"/>
        </p:nvPicPr>
        <p:blipFill rotWithShape="1">
          <a:blip r:embed="rId29"/>
          <a:srcRect t="12515" b="6981"/>
          <a:stretch/>
        </p:blipFill>
        <p:spPr>
          <a:xfrm>
            <a:off x="5011689" y="6336761"/>
            <a:ext cx="814646" cy="473891"/>
          </a:xfrm>
          <a:prstGeom prst="rect">
            <a:avLst/>
          </a:prstGeom>
        </p:spPr>
      </p:pic>
      <p:pic>
        <p:nvPicPr>
          <p:cNvPr id="5" name="Immagine 4">
            <a:extLst>
              <a:ext uri="{FF2B5EF4-FFF2-40B4-BE49-F238E27FC236}">
                <a16:creationId xmlns:a16="http://schemas.microsoft.com/office/drawing/2014/main" id="{6A229DA5-A083-4AF6-B1A6-C05F444BAB8D}"/>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090783" y="6483042"/>
            <a:ext cx="482238" cy="262800"/>
          </a:xfrm>
          <a:prstGeom prst="rect">
            <a:avLst/>
          </a:prstGeom>
        </p:spPr>
      </p:pic>
      <p:sp>
        <p:nvSpPr>
          <p:cNvPr id="4" name="Rectangle 3">
            <a:extLst>
              <a:ext uri="{FF2B5EF4-FFF2-40B4-BE49-F238E27FC236}">
                <a16:creationId xmlns:a16="http://schemas.microsoft.com/office/drawing/2014/main" id="{C4385739-99E3-FE4A-9784-7B227F37D066}"/>
              </a:ext>
            </a:extLst>
          </p:cNvPr>
          <p:cNvSpPr/>
          <p:nvPr userDrawn="1"/>
        </p:nvSpPr>
        <p:spPr>
          <a:xfrm rot="2700000">
            <a:off x="10049166" y="2862160"/>
            <a:ext cx="1354016" cy="1301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262121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hyperlink" Target="https://github.com/gem/oq-engine/tree/engine-3.11"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3.xml"/><Relationship Id="rId5" Type="http://schemas.openxmlformats.org/officeDocument/2006/relationships/image" Target="../media/image82.pn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tiff"/><Relationship Id="rId7" Type="http://schemas.openxmlformats.org/officeDocument/2006/relationships/image" Target="../media/image20.tif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tiff"/><Relationship Id="rId4" Type="http://schemas.openxmlformats.org/officeDocument/2006/relationships/image" Target="../media/image17.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CustomShape 1"/>
          <p:cNvSpPr/>
          <p:nvPr/>
        </p:nvSpPr>
        <p:spPr>
          <a:xfrm>
            <a:off x="466560" y="540000"/>
            <a:ext cx="9571520" cy="91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90000"/>
              </a:lnSpc>
            </a:pPr>
            <a:r>
              <a:rPr lang="en-US" sz="3000" b="1" spc="-1" dirty="0">
                <a:solidFill>
                  <a:srgbClr val="C00000"/>
                </a:solidFill>
                <a:latin typeface="Century Gothic"/>
                <a:ea typeface="Century Gothic"/>
              </a:rPr>
              <a:t>A new Probabilistic Earthquake Hazard Model for Central Asian Countries</a:t>
            </a:r>
            <a:endParaRPr lang="en-US" sz="3000" b="0" strike="noStrike" spc="-1" dirty="0">
              <a:latin typeface="Arial"/>
            </a:endParaRPr>
          </a:p>
        </p:txBody>
      </p:sp>
      <p:sp>
        <p:nvSpPr>
          <p:cNvPr id="290" name="CustomShape 2"/>
          <p:cNvSpPr/>
          <p:nvPr/>
        </p:nvSpPr>
        <p:spPr>
          <a:xfrm>
            <a:off x="8610480" y="6356520"/>
            <a:ext cx="2738520" cy="360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466C9FEA-15D0-4F25-9DEF-53C07F6B6ED3}" type="slidenum">
              <a:rPr lang="en-US" sz="1200" b="0" strike="noStrike" spc="-1">
                <a:solidFill>
                  <a:srgbClr val="8B8B8B"/>
                </a:solidFill>
                <a:latin typeface="Calibri"/>
                <a:ea typeface="Calibri"/>
              </a:rPr>
              <a:t>1</a:t>
            </a:fld>
            <a:endParaRPr lang="en-US" sz="1200" b="0" strike="noStrike" spc="-1">
              <a:latin typeface="Arial"/>
            </a:endParaRPr>
          </a:p>
        </p:txBody>
      </p:sp>
      <p:sp>
        <p:nvSpPr>
          <p:cNvPr id="291" name="CustomShape 3"/>
          <p:cNvSpPr/>
          <p:nvPr/>
        </p:nvSpPr>
        <p:spPr>
          <a:xfrm>
            <a:off x="466560" y="1734300"/>
            <a:ext cx="8030880" cy="4346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90000"/>
              </a:lnSpc>
            </a:pPr>
            <a:endParaRPr lang="en-US" sz="2400" b="1" strike="noStrike" spc="-1" dirty="0">
              <a:solidFill>
                <a:srgbClr val="000000"/>
              </a:solidFill>
              <a:latin typeface="Century Gothic"/>
              <a:ea typeface="Century Gothic"/>
            </a:endParaRPr>
          </a:p>
          <a:p>
            <a:pPr>
              <a:lnSpc>
                <a:spcPct val="90000"/>
              </a:lnSpc>
            </a:pPr>
            <a:endParaRPr lang="en-US" sz="2400" b="1" spc="-1" dirty="0">
              <a:solidFill>
                <a:srgbClr val="000000"/>
              </a:solidFill>
              <a:latin typeface="Century Gothic"/>
              <a:ea typeface="Century Gothic"/>
            </a:endParaRPr>
          </a:p>
          <a:p>
            <a:pPr>
              <a:lnSpc>
                <a:spcPct val="90000"/>
              </a:lnSpc>
            </a:pPr>
            <a:r>
              <a:rPr lang="en-US" sz="2400" b="1" spc="-1" dirty="0">
                <a:solidFill>
                  <a:srgbClr val="000000"/>
                </a:solidFill>
                <a:latin typeface="Century Gothic"/>
                <a:ea typeface="Century Gothic"/>
              </a:rPr>
              <a:t>SFRARR Central Asia disaster risk assessment </a:t>
            </a:r>
            <a:endParaRPr lang="en-US" sz="2400" b="1" strike="noStrike" spc="-1" dirty="0">
              <a:solidFill>
                <a:srgbClr val="000000"/>
              </a:solidFill>
              <a:latin typeface="Century Gothic"/>
              <a:ea typeface="Century Gothic"/>
            </a:endParaRPr>
          </a:p>
          <a:p>
            <a:pPr>
              <a:lnSpc>
                <a:spcPct val="90000"/>
              </a:lnSpc>
            </a:pPr>
            <a:endParaRPr lang="en-US" sz="2400" b="0" strike="noStrike" spc="-1" dirty="0">
              <a:solidFill>
                <a:srgbClr val="000000"/>
              </a:solidFill>
              <a:latin typeface="Century Gothic"/>
              <a:ea typeface="Century Gothic"/>
            </a:endParaRPr>
          </a:p>
          <a:p>
            <a:pPr>
              <a:lnSpc>
                <a:spcPct val="90000"/>
              </a:lnSpc>
            </a:pPr>
            <a:endParaRPr lang="en-US" sz="2000" b="0" strike="noStrike" spc="-1" dirty="0">
              <a:solidFill>
                <a:srgbClr val="000000"/>
              </a:solidFill>
              <a:latin typeface="Century Gothic"/>
              <a:ea typeface="Century Gothic"/>
            </a:endParaRPr>
          </a:p>
          <a:p>
            <a:pPr>
              <a:lnSpc>
                <a:spcPct val="90000"/>
              </a:lnSpc>
            </a:pPr>
            <a:r>
              <a:rPr lang="en-US" spc="-1" dirty="0">
                <a:solidFill>
                  <a:srgbClr val="000000"/>
                </a:solidFill>
                <a:latin typeface="Century Gothic"/>
                <a:ea typeface="Century Gothic"/>
              </a:rPr>
              <a:t>16, September 2021</a:t>
            </a:r>
          </a:p>
          <a:p>
            <a:pPr>
              <a:lnSpc>
                <a:spcPct val="90000"/>
              </a:lnSpc>
            </a:pPr>
            <a:endParaRPr lang="en-US" sz="2400" b="0" strike="noStrike" spc="-1" dirty="0">
              <a:solidFill>
                <a:srgbClr val="000000"/>
              </a:solidFill>
              <a:latin typeface="Century Gothic"/>
            </a:endParaRPr>
          </a:p>
          <a:p>
            <a:pPr>
              <a:lnSpc>
                <a:spcPct val="90000"/>
              </a:lnSpc>
            </a:pPr>
            <a:endParaRPr lang="en-US" sz="2400" b="0" strike="noStrike" spc="-1" dirty="0">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6E78C29-7862-4727-B356-54B5AB5216DF}"/>
              </a:ext>
            </a:extLst>
          </p:cNvPr>
          <p:cNvSpPr txBox="1"/>
          <p:nvPr/>
        </p:nvSpPr>
        <p:spPr>
          <a:xfrm>
            <a:off x="466726" y="855592"/>
            <a:ext cx="10601868" cy="784125"/>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Probabilistic seismic hazard analysis assumes that </a:t>
            </a:r>
            <a:r>
              <a:rPr lang="en-GB" sz="1600" u="sng" dirty="0">
                <a:latin typeface="Century Gothic" panose="020B0502020202020204" pitchFamily="34" charset="0"/>
                <a:ea typeface="MS Mincho" panose="02020609040205080304" pitchFamily="49" charset="-128"/>
                <a:cs typeface="Times New Roman" panose="02020603050405020304" pitchFamily="18" charset="0"/>
              </a:rPr>
              <a:t>earthquake occurrences are independent</a:t>
            </a:r>
            <a:r>
              <a:rPr lang="en-GB" sz="1600" dirty="0">
                <a:latin typeface="Century Gothic" panose="020B0502020202020204" pitchFamily="34" charset="0"/>
                <a:ea typeface="MS Mincho" panose="02020609040205080304" pitchFamily="49" charset="-128"/>
                <a:cs typeface="Times New Roman" panose="02020603050405020304" pitchFamily="18" charset="0"/>
              </a:rPr>
              <a:t> and that their probability distribution is that of a Poisson process.</a:t>
            </a: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Removal of Dependent Events</a:t>
            </a:r>
          </a:p>
        </p:txBody>
      </p:sp>
      <p:pic>
        <p:nvPicPr>
          <p:cNvPr id="3" name="Picture 2" descr="Chart, line chart&#10;&#10;Description automatically generated">
            <a:extLst>
              <a:ext uri="{FF2B5EF4-FFF2-40B4-BE49-F238E27FC236}">
                <a16:creationId xmlns:a16="http://schemas.microsoft.com/office/drawing/2014/main" id="{30729804-F316-3541-9AE5-DB6F08FF23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6368" y="1639717"/>
            <a:ext cx="5405367" cy="2702684"/>
          </a:xfrm>
          <a:prstGeom prst="rect">
            <a:avLst/>
          </a:prstGeom>
        </p:spPr>
      </p:pic>
      <p:graphicFrame>
        <p:nvGraphicFramePr>
          <p:cNvPr id="2" name="Table 1">
            <a:extLst>
              <a:ext uri="{FF2B5EF4-FFF2-40B4-BE49-F238E27FC236}">
                <a16:creationId xmlns:a16="http://schemas.microsoft.com/office/drawing/2014/main" id="{658373EB-197B-314B-AB20-3FB181F60649}"/>
              </a:ext>
            </a:extLst>
          </p:cNvPr>
          <p:cNvGraphicFramePr>
            <a:graphicFrameLocks noGrp="1"/>
          </p:cNvGraphicFramePr>
          <p:nvPr>
            <p:extLst>
              <p:ext uri="{D42A27DB-BD31-4B8C-83A1-F6EECF244321}">
                <p14:modId xmlns:p14="http://schemas.microsoft.com/office/powerpoint/2010/main" val="3864316010"/>
              </p:ext>
            </p:extLst>
          </p:nvPr>
        </p:nvGraphicFramePr>
        <p:xfrm>
          <a:off x="466724" y="4251482"/>
          <a:ext cx="5383334" cy="1790032"/>
        </p:xfrm>
        <a:graphic>
          <a:graphicData uri="http://schemas.openxmlformats.org/drawingml/2006/table">
            <a:tbl>
              <a:tblPr firstRow="1" bandRow="1">
                <a:tableStyleId>{5C22544A-7EE6-4342-B048-85BDC9FD1C3A}</a:tableStyleId>
              </a:tblPr>
              <a:tblGrid>
                <a:gridCol w="1178381">
                  <a:extLst>
                    <a:ext uri="{9D8B030D-6E8A-4147-A177-3AD203B41FA5}">
                      <a16:colId xmlns:a16="http://schemas.microsoft.com/office/drawing/2014/main" val="1319217516"/>
                    </a:ext>
                  </a:extLst>
                </a:gridCol>
                <a:gridCol w="701183">
                  <a:extLst>
                    <a:ext uri="{9D8B030D-6E8A-4147-A177-3AD203B41FA5}">
                      <a16:colId xmlns:a16="http://schemas.microsoft.com/office/drawing/2014/main" val="2253737524"/>
                    </a:ext>
                  </a:extLst>
                </a:gridCol>
                <a:gridCol w="700754">
                  <a:extLst>
                    <a:ext uri="{9D8B030D-6E8A-4147-A177-3AD203B41FA5}">
                      <a16:colId xmlns:a16="http://schemas.microsoft.com/office/drawing/2014/main" val="1168856137"/>
                    </a:ext>
                  </a:extLst>
                </a:gridCol>
                <a:gridCol w="700754">
                  <a:extLst>
                    <a:ext uri="{9D8B030D-6E8A-4147-A177-3AD203B41FA5}">
                      <a16:colId xmlns:a16="http://schemas.microsoft.com/office/drawing/2014/main" val="3572923698"/>
                    </a:ext>
                  </a:extLst>
                </a:gridCol>
                <a:gridCol w="700754">
                  <a:extLst>
                    <a:ext uri="{9D8B030D-6E8A-4147-A177-3AD203B41FA5}">
                      <a16:colId xmlns:a16="http://schemas.microsoft.com/office/drawing/2014/main" val="2863182048"/>
                    </a:ext>
                  </a:extLst>
                </a:gridCol>
                <a:gridCol w="700754">
                  <a:extLst>
                    <a:ext uri="{9D8B030D-6E8A-4147-A177-3AD203B41FA5}">
                      <a16:colId xmlns:a16="http://schemas.microsoft.com/office/drawing/2014/main" val="4241635891"/>
                    </a:ext>
                  </a:extLst>
                </a:gridCol>
                <a:gridCol w="700754">
                  <a:extLst>
                    <a:ext uri="{9D8B030D-6E8A-4147-A177-3AD203B41FA5}">
                      <a16:colId xmlns:a16="http://schemas.microsoft.com/office/drawing/2014/main" val="356649275"/>
                    </a:ext>
                  </a:extLst>
                </a:gridCol>
              </a:tblGrid>
              <a:tr h="418296">
                <a:tc>
                  <a:txBody>
                    <a:bodyPr/>
                    <a:lstStyle/>
                    <a:p>
                      <a:pPr algn="ctr">
                        <a:lnSpc>
                          <a:spcPct val="110000"/>
                        </a:lnSpc>
                      </a:pPr>
                      <a:r>
                        <a:rPr lang="en-US" sz="1000" dirty="0">
                          <a:effectLst/>
                          <a:latin typeface="Century Gothic" panose="020B0502020202020204" pitchFamily="34" charset="0"/>
                        </a:rPr>
                        <a:t> </a:t>
                      </a:r>
                      <a:endParaRPr lang="en-IT" sz="1000" b="1" dirty="0">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000" dirty="0">
                          <a:effectLst/>
                          <a:latin typeface="Century Gothic" panose="020B0502020202020204" pitchFamily="34" charset="0"/>
                        </a:rPr>
                        <a:t>All events</a:t>
                      </a:r>
                      <a:endParaRPr lang="en-IT" sz="1000" b="1" dirty="0">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000" dirty="0">
                          <a:effectLst/>
                          <a:latin typeface="Century Gothic" panose="020B0502020202020204" pitchFamily="34" charset="0"/>
                        </a:rPr>
                        <a:t>3&lt;Mw&lt;4</a:t>
                      </a:r>
                      <a:endParaRPr lang="en-IT" sz="1000" b="1" dirty="0">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000" dirty="0">
                          <a:effectLst/>
                          <a:latin typeface="Century Gothic" panose="020B0502020202020204" pitchFamily="34" charset="0"/>
                        </a:rPr>
                        <a:t>4&lt;Mw&lt;5</a:t>
                      </a:r>
                      <a:endParaRPr lang="en-IT" sz="1000" b="1" dirty="0">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000" dirty="0">
                          <a:effectLst/>
                          <a:latin typeface="Century Gothic" panose="020B0502020202020204" pitchFamily="34" charset="0"/>
                        </a:rPr>
                        <a:t>5&lt;Mw&lt;6</a:t>
                      </a:r>
                      <a:endParaRPr lang="en-IT" sz="1000" b="1" dirty="0">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000" dirty="0">
                          <a:effectLst/>
                          <a:latin typeface="Century Gothic" panose="020B0502020202020204" pitchFamily="34" charset="0"/>
                        </a:rPr>
                        <a:t>6&lt;Mw&lt;7</a:t>
                      </a:r>
                      <a:endParaRPr lang="en-IT" sz="1000" b="1" dirty="0">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000" dirty="0">
                          <a:effectLst/>
                          <a:latin typeface="Century Gothic" panose="020B0502020202020204" pitchFamily="34" charset="0"/>
                        </a:rPr>
                        <a:t>7&lt;Mw&lt;8</a:t>
                      </a:r>
                      <a:endParaRPr lang="en-IT" sz="1000" b="1" dirty="0">
                        <a:effectLst/>
                        <a:latin typeface="Century Gothic" panose="020B0502020202020204" pitchFamily="34" charset="0"/>
                        <a:ea typeface="MS ??"/>
                        <a:cs typeface="Cambria" panose="02040503050406030204" pitchFamily="18" charset="0"/>
                      </a:endParaRPr>
                    </a:p>
                  </a:txBody>
                  <a:tcPr marL="68580" marR="68580" marT="0" marB="0" anchor="ctr"/>
                </a:tc>
                <a:extLst>
                  <a:ext uri="{0D108BD9-81ED-4DB2-BD59-A6C34878D82A}">
                    <a16:rowId xmlns:a16="http://schemas.microsoft.com/office/drawing/2014/main" val="1135739103"/>
                  </a:ext>
                </a:extLst>
              </a:tr>
              <a:tr h="418847">
                <a:tc>
                  <a:txBody>
                    <a:bodyPr/>
                    <a:lstStyle/>
                    <a:p>
                      <a:pPr algn="just">
                        <a:lnSpc>
                          <a:spcPct val="110000"/>
                        </a:lnSpc>
                        <a:spcAft>
                          <a:spcPts val="600"/>
                        </a:spcAft>
                      </a:pPr>
                      <a:r>
                        <a:rPr lang="en-US" sz="1000">
                          <a:effectLst/>
                          <a:latin typeface="Century Gothic" panose="020B0502020202020204" pitchFamily="34" charset="0"/>
                        </a:rPr>
                        <a:t>Before declustering</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77376</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25178</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47599</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4060</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444</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dirty="0">
                          <a:effectLst/>
                          <a:latin typeface="Century Gothic" panose="020B0502020202020204" pitchFamily="34" charset="0"/>
                        </a:rPr>
                        <a:t>91</a:t>
                      </a:r>
                      <a:endParaRPr lang="en-IT" sz="10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728953522"/>
                  </a:ext>
                </a:extLst>
              </a:tr>
              <a:tr h="418847">
                <a:tc>
                  <a:txBody>
                    <a:bodyPr/>
                    <a:lstStyle/>
                    <a:p>
                      <a:pPr algn="just">
                        <a:lnSpc>
                          <a:spcPct val="110000"/>
                        </a:lnSpc>
                        <a:spcAft>
                          <a:spcPts val="600"/>
                        </a:spcAft>
                      </a:pPr>
                      <a:r>
                        <a:rPr lang="en-US" sz="1000">
                          <a:effectLst/>
                          <a:latin typeface="Century Gothic" panose="020B0502020202020204" pitchFamily="34" charset="0"/>
                        </a:rPr>
                        <a:t>GardnerKnopoff</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dirty="0">
                          <a:effectLst/>
                          <a:latin typeface="Century Gothic" panose="020B0502020202020204" pitchFamily="34" charset="0"/>
                        </a:rPr>
                        <a:t>24373</a:t>
                      </a:r>
                      <a:endParaRPr lang="en-IT" sz="10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7398</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14878</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dirty="0">
                          <a:effectLst/>
                          <a:latin typeface="Century Gothic" panose="020B0502020202020204" pitchFamily="34" charset="0"/>
                        </a:rPr>
                        <a:t>1774</a:t>
                      </a:r>
                      <a:endParaRPr lang="en-IT" sz="10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248</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71</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789214844"/>
                  </a:ext>
                </a:extLst>
              </a:tr>
              <a:tr h="267021">
                <a:tc>
                  <a:txBody>
                    <a:bodyPr/>
                    <a:lstStyle/>
                    <a:p>
                      <a:pPr algn="just">
                        <a:lnSpc>
                          <a:spcPct val="110000"/>
                        </a:lnSpc>
                        <a:spcAft>
                          <a:spcPts val="600"/>
                        </a:spcAft>
                      </a:pPr>
                      <a:r>
                        <a:rPr lang="en-US" sz="1000">
                          <a:effectLst/>
                          <a:latin typeface="Century Gothic" panose="020B0502020202020204" pitchFamily="34" charset="0"/>
                        </a:rPr>
                        <a:t>Uhrhammer</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49018</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dirty="0">
                          <a:effectLst/>
                          <a:latin typeface="Century Gothic" panose="020B0502020202020204" pitchFamily="34" charset="0"/>
                        </a:rPr>
                        <a:t>17191</a:t>
                      </a:r>
                      <a:endParaRPr lang="en-IT" sz="10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29146</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2337</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272</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68</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56590307"/>
                  </a:ext>
                </a:extLst>
              </a:tr>
              <a:tr h="267021">
                <a:tc>
                  <a:txBody>
                    <a:bodyPr/>
                    <a:lstStyle/>
                    <a:p>
                      <a:pPr algn="just">
                        <a:lnSpc>
                          <a:spcPct val="110000"/>
                        </a:lnSpc>
                        <a:spcAft>
                          <a:spcPts val="600"/>
                        </a:spcAft>
                      </a:pPr>
                      <a:r>
                        <a:rPr lang="en-US" sz="1000" dirty="0" err="1">
                          <a:effectLst/>
                          <a:latin typeface="Century Gothic" panose="020B0502020202020204" pitchFamily="34" charset="0"/>
                        </a:rPr>
                        <a:t>Grunthal</a:t>
                      </a:r>
                      <a:endParaRPr lang="en-IT" sz="10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14283</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3654</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8788</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dirty="0">
                          <a:effectLst/>
                          <a:latin typeface="Century Gothic" panose="020B0502020202020204" pitchFamily="34" charset="0"/>
                        </a:rPr>
                        <a:t>1539</a:t>
                      </a:r>
                      <a:endParaRPr lang="en-IT" sz="10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228</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dirty="0">
                          <a:effectLst/>
                          <a:latin typeface="Century Gothic" panose="020B0502020202020204" pitchFamily="34" charset="0"/>
                        </a:rPr>
                        <a:t>70</a:t>
                      </a:r>
                      <a:endParaRPr lang="en-IT" sz="10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101350781"/>
                  </a:ext>
                </a:extLst>
              </a:tr>
            </a:tbl>
          </a:graphicData>
        </a:graphic>
      </p:graphicFrame>
      <p:sp>
        <p:nvSpPr>
          <p:cNvPr id="4" name="Rectangle 3">
            <a:extLst>
              <a:ext uri="{FF2B5EF4-FFF2-40B4-BE49-F238E27FC236}">
                <a16:creationId xmlns:a16="http://schemas.microsoft.com/office/drawing/2014/main" id="{37C3C841-292E-4E47-820C-1D0D17FBBDA0}"/>
              </a:ext>
            </a:extLst>
          </p:cNvPr>
          <p:cNvSpPr/>
          <p:nvPr/>
        </p:nvSpPr>
        <p:spPr>
          <a:xfrm>
            <a:off x="466724" y="2016691"/>
            <a:ext cx="4632813" cy="1948736"/>
          </a:xfrm>
          <a:prstGeom prst="rect">
            <a:avLst/>
          </a:prstGeom>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To fulfil the assumption, naturally correlated events (foreshocks, aftershocks) must be removed by applying a </a:t>
            </a:r>
            <a:r>
              <a:rPr lang="en-GB" sz="1600" b="1" dirty="0">
                <a:latin typeface="Century Gothic" panose="020B0502020202020204" pitchFamily="34" charset="0"/>
                <a:ea typeface="MS Mincho" panose="02020609040205080304" pitchFamily="49" charset="-128"/>
                <a:cs typeface="Times New Roman" panose="02020603050405020304" pitchFamily="18" charset="0"/>
              </a:rPr>
              <a:t>declustering procedure</a:t>
            </a:r>
            <a:r>
              <a:rPr lang="en-GB" sz="1600" dirty="0">
                <a:latin typeface="Century Gothic" panose="020B0502020202020204" pitchFamily="34" charset="0"/>
                <a:ea typeface="MS Mincho" panose="02020609040205080304" pitchFamily="49" charset="-128"/>
                <a:cs typeface="Times New Roman" panose="02020603050405020304" pitchFamily="18" charset="0"/>
              </a:rPr>
              <a:t> based on time-distance window matching.</a:t>
            </a:r>
          </a:p>
        </p:txBody>
      </p:sp>
      <p:sp>
        <p:nvSpPr>
          <p:cNvPr id="5" name="Rectangle 4">
            <a:extLst>
              <a:ext uri="{FF2B5EF4-FFF2-40B4-BE49-F238E27FC236}">
                <a16:creationId xmlns:a16="http://schemas.microsoft.com/office/drawing/2014/main" id="{816328B5-8447-EE44-BFEC-57BA9C2ADA0A}"/>
              </a:ext>
            </a:extLst>
          </p:cNvPr>
          <p:cNvSpPr/>
          <p:nvPr/>
        </p:nvSpPr>
        <p:spPr>
          <a:xfrm>
            <a:off x="7550331" y="4326485"/>
            <a:ext cx="2992381" cy="646331"/>
          </a:xfrm>
          <a:prstGeom prst="rect">
            <a:avLst/>
          </a:prstGeom>
        </p:spPr>
        <p:txBody>
          <a:bodyPr wrap="square">
            <a:spAutoFit/>
          </a:bodyPr>
          <a:lstStyle/>
          <a:p>
            <a:pPr algn="r"/>
            <a:r>
              <a:rPr lang="en-GB" sz="1200" dirty="0">
                <a:latin typeface="Century Gothic" panose="020B0502020202020204" pitchFamily="34" charset="0"/>
                <a:ea typeface="MS Mincho" panose="02020609040205080304" pitchFamily="49" charset="-128"/>
                <a:cs typeface="Times New Roman" panose="02020603050405020304" pitchFamily="18" charset="0"/>
              </a:rPr>
              <a:t>Cumulative number of events over time using the three considered declustering algorithms.</a:t>
            </a:r>
            <a:endParaRPr lang="en-GB" sz="1200" dirty="0"/>
          </a:p>
        </p:txBody>
      </p:sp>
    </p:spTree>
    <p:extLst>
      <p:ext uri="{BB962C8B-B14F-4D97-AF65-F5344CB8AC3E}">
        <p14:creationId xmlns:p14="http://schemas.microsoft.com/office/powerpoint/2010/main" val="2750236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6E78C29-7862-4727-B356-54B5AB5216DF}"/>
              </a:ext>
            </a:extLst>
          </p:cNvPr>
          <p:cNvSpPr txBox="1"/>
          <p:nvPr/>
        </p:nvSpPr>
        <p:spPr>
          <a:xfrm>
            <a:off x="466726" y="829465"/>
            <a:ext cx="10436405" cy="1930593"/>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Man-made events (from geothermal exploitation, blasts, mining explosions) must also be purged from the earthquake record.</a:t>
            </a:r>
          </a:p>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A modification of the declustering algorithm is used: starting from a Gardner and </a:t>
            </a:r>
            <a:r>
              <a:rPr lang="en-GB" sz="1600" dirty="0" err="1">
                <a:latin typeface="Century Gothic" panose="020B0502020202020204" pitchFamily="34" charset="0"/>
                <a:ea typeface="MS Mincho" panose="02020609040205080304" pitchFamily="49" charset="-128"/>
                <a:cs typeface="Times New Roman" panose="02020603050405020304" pitchFamily="18" charset="0"/>
              </a:rPr>
              <a:t>Knopoff</a:t>
            </a:r>
            <a:r>
              <a:rPr lang="en-GB" sz="1600" dirty="0">
                <a:latin typeface="Century Gothic" panose="020B0502020202020204" pitchFamily="34" charset="0"/>
                <a:ea typeface="MS Mincho" panose="02020609040205080304" pitchFamily="49" charset="-128"/>
                <a:cs typeface="Times New Roman" panose="02020603050405020304" pitchFamily="18" charset="0"/>
              </a:rPr>
              <a:t> (1974) window, a variable scaling factor is then applied till an optimal trade-off between purged event and residual seismicity (the regional background) is found.</a:t>
            </a: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Removal of Anthropogenic Events</a:t>
            </a:r>
          </a:p>
        </p:txBody>
      </p:sp>
      <p:pic>
        <p:nvPicPr>
          <p:cNvPr id="9" name="Picture 8" descr="Chart, scatter chart&#10;&#10;Description automatically generated">
            <a:extLst>
              <a:ext uri="{FF2B5EF4-FFF2-40B4-BE49-F238E27FC236}">
                <a16:creationId xmlns:a16="http://schemas.microsoft.com/office/drawing/2014/main" id="{A31F50A2-C3D9-EE4D-AA30-44F2920498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563" y="3004457"/>
            <a:ext cx="3927241" cy="3216702"/>
          </a:xfrm>
          <a:prstGeom prst="rect">
            <a:avLst/>
          </a:prstGeom>
        </p:spPr>
      </p:pic>
      <p:pic>
        <p:nvPicPr>
          <p:cNvPr id="13" name="Picture 12" descr="Chart, scatter chart&#10;&#10;Description automatically generated">
            <a:extLst>
              <a:ext uri="{FF2B5EF4-FFF2-40B4-BE49-F238E27FC236}">
                <a16:creationId xmlns:a16="http://schemas.microsoft.com/office/drawing/2014/main" id="{506E952A-2014-0F40-BF8F-A1C1954690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9219" y="3004456"/>
            <a:ext cx="3927242" cy="3216703"/>
          </a:xfrm>
          <a:prstGeom prst="rect">
            <a:avLst/>
          </a:prstGeom>
        </p:spPr>
      </p:pic>
      <p:sp>
        <p:nvSpPr>
          <p:cNvPr id="21" name="Right Arrow 20">
            <a:extLst>
              <a:ext uri="{FF2B5EF4-FFF2-40B4-BE49-F238E27FC236}">
                <a16:creationId xmlns:a16="http://schemas.microsoft.com/office/drawing/2014/main" id="{A244BDAF-78EE-6A4F-AB73-CF63DBD5FBB2}"/>
              </a:ext>
            </a:extLst>
          </p:cNvPr>
          <p:cNvSpPr/>
          <p:nvPr/>
        </p:nvSpPr>
        <p:spPr>
          <a:xfrm>
            <a:off x="5219020" y="4135385"/>
            <a:ext cx="896983" cy="792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3656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The Homogenous Area Source Model</a:t>
            </a:r>
          </a:p>
        </p:txBody>
      </p:sp>
      <p:pic>
        <p:nvPicPr>
          <p:cNvPr id="3" name="Picture 2">
            <a:extLst>
              <a:ext uri="{FF2B5EF4-FFF2-40B4-BE49-F238E27FC236}">
                <a16:creationId xmlns:a16="http://schemas.microsoft.com/office/drawing/2014/main" id="{D782E6D2-8CF3-F34B-AEB1-BE15F6DA25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8955" y="2325189"/>
            <a:ext cx="5909015" cy="3677220"/>
          </a:xfrm>
          <a:prstGeom prst="rect">
            <a:avLst/>
          </a:prstGeom>
        </p:spPr>
      </p:pic>
      <p:sp>
        <p:nvSpPr>
          <p:cNvPr id="5" name="CasellaDiTesto 7">
            <a:extLst>
              <a:ext uri="{FF2B5EF4-FFF2-40B4-BE49-F238E27FC236}">
                <a16:creationId xmlns:a16="http://schemas.microsoft.com/office/drawing/2014/main" id="{AFDEC8D2-D6CB-0B4B-9DFF-FA78733E435A}"/>
              </a:ext>
            </a:extLst>
          </p:cNvPr>
          <p:cNvSpPr txBox="1"/>
          <p:nvPr/>
        </p:nvSpPr>
        <p:spPr>
          <a:xfrm>
            <a:off x="466725" y="855591"/>
            <a:ext cx="10436405" cy="1153457"/>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In </a:t>
            </a:r>
            <a:r>
              <a:rPr lang="en-GB" sz="1600" b="1" dirty="0">
                <a:solidFill>
                  <a:srgbClr val="0070C0"/>
                </a:solidFill>
                <a:latin typeface="Century Gothic" panose="020B0502020202020204" pitchFamily="34" charset="0"/>
                <a:ea typeface="MS Mincho" panose="02020609040205080304" pitchFamily="49" charset="-128"/>
                <a:cs typeface="Times New Roman" panose="02020603050405020304" pitchFamily="18" charset="0"/>
              </a:rPr>
              <a:t>homogenous area source zonation</a:t>
            </a:r>
            <a:r>
              <a:rPr lang="en-GB" sz="1600" dirty="0">
                <a:latin typeface="Century Gothic" panose="020B0502020202020204" pitchFamily="34" charset="0"/>
                <a:ea typeface="MS Mincho" panose="02020609040205080304" pitchFamily="49" charset="-128"/>
                <a:cs typeface="Times New Roman" panose="02020603050405020304" pitchFamily="18" charset="0"/>
              </a:rPr>
              <a:t>, observed seismicity is assumed to have </a:t>
            </a:r>
            <a:r>
              <a:rPr lang="en-GB" sz="1600" u="sng" dirty="0">
                <a:latin typeface="Century Gothic" panose="020B0502020202020204" pitchFamily="34" charset="0"/>
                <a:ea typeface="MS Mincho" panose="02020609040205080304" pitchFamily="49" charset="-128"/>
                <a:cs typeface="Times New Roman" panose="02020603050405020304" pitchFamily="18" charset="0"/>
              </a:rPr>
              <a:t>equal probability to occur anywhere within the area</a:t>
            </a:r>
            <a:r>
              <a:rPr lang="en-GB" sz="1600" dirty="0">
                <a:latin typeface="Century Gothic" panose="020B0502020202020204" pitchFamily="34" charset="0"/>
                <a:ea typeface="MS Mincho" panose="02020609040205080304" pitchFamily="49" charset="-128"/>
                <a:cs typeface="Times New Roman" panose="02020603050405020304" pitchFamily="18" charset="0"/>
              </a:rPr>
              <a:t>. Zones are defined on the base of the observed seismicity and the available geological and seismotectonic information for the area.</a:t>
            </a:r>
          </a:p>
        </p:txBody>
      </p:sp>
      <p:sp>
        <p:nvSpPr>
          <p:cNvPr id="2" name="Rectangle 1">
            <a:extLst>
              <a:ext uri="{FF2B5EF4-FFF2-40B4-BE49-F238E27FC236}">
                <a16:creationId xmlns:a16="http://schemas.microsoft.com/office/drawing/2014/main" id="{6E589679-D8D4-BD4B-B988-F0A6EAEB30F8}"/>
              </a:ext>
            </a:extLst>
          </p:cNvPr>
          <p:cNvSpPr/>
          <p:nvPr/>
        </p:nvSpPr>
        <p:spPr>
          <a:xfrm>
            <a:off x="460995" y="2295333"/>
            <a:ext cx="3678555" cy="3446393"/>
          </a:xfrm>
          <a:prstGeom prst="rect">
            <a:avLst/>
          </a:prstGeom>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The shallow seismicity model was developed in collaboration with local partners and it represents earthquake sources within 50 km depth.</a:t>
            </a:r>
          </a:p>
          <a:p>
            <a:pPr algn="just">
              <a:lnSpc>
                <a:spcPct val="150000"/>
              </a:lnSpc>
              <a:spcAft>
                <a:spcPts val="300"/>
              </a:spcAft>
            </a:pPr>
            <a:endParaRPr lang="en-GB" sz="1600" dirty="0">
              <a:latin typeface="Century Gothic" panose="020B0502020202020204" pitchFamily="34" charset="0"/>
              <a:ea typeface="MS Mincho" panose="02020609040205080304" pitchFamily="49" charset="-128"/>
              <a:cs typeface="Times New Roman" panose="02020603050405020304" pitchFamily="18" charset="0"/>
            </a:endParaRPr>
          </a:p>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Its consists of </a:t>
            </a:r>
            <a:r>
              <a:rPr lang="en-GB" sz="1600" b="1" dirty="0">
                <a:solidFill>
                  <a:srgbClr val="00B050"/>
                </a:solidFill>
                <a:latin typeface="Century Gothic" panose="020B0502020202020204" pitchFamily="34" charset="0"/>
                <a:ea typeface="MS Mincho" panose="02020609040205080304" pitchFamily="49" charset="-128"/>
                <a:cs typeface="Times New Roman" panose="02020603050405020304" pitchFamily="18" charset="0"/>
              </a:rPr>
              <a:t>61 homogenous source zones</a:t>
            </a:r>
            <a:r>
              <a:rPr lang="en-GB" sz="1600" dirty="0">
                <a:latin typeface="Century Gothic" panose="020B0502020202020204" pitchFamily="34" charset="0"/>
                <a:ea typeface="MS Mincho" panose="02020609040205080304" pitchFamily="49" charset="-128"/>
                <a:cs typeface="Times New Roman" panose="02020603050405020304" pitchFamily="18" charset="0"/>
              </a:rPr>
              <a:t>, grouped into 7 main tectonic groups (A to G).</a:t>
            </a:r>
          </a:p>
        </p:txBody>
      </p:sp>
    </p:spTree>
    <p:extLst>
      <p:ext uri="{BB962C8B-B14F-4D97-AF65-F5344CB8AC3E}">
        <p14:creationId xmlns:p14="http://schemas.microsoft.com/office/powerpoint/2010/main" val="2871478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Deep Source Model</a:t>
            </a:r>
          </a:p>
        </p:txBody>
      </p:sp>
      <p:sp>
        <p:nvSpPr>
          <p:cNvPr id="5" name="CasellaDiTesto 7">
            <a:extLst>
              <a:ext uri="{FF2B5EF4-FFF2-40B4-BE49-F238E27FC236}">
                <a16:creationId xmlns:a16="http://schemas.microsoft.com/office/drawing/2014/main" id="{AFDEC8D2-D6CB-0B4B-9DFF-FA78733E435A}"/>
              </a:ext>
            </a:extLst>
          </p:cNvPr>
          <p:cNvSpPr txBox="1"/>
          <p:nvPr/>
        </p:nvSpPr>
        <p:spPr>
          <a:xfrm>
            <a:off x="466725" y="855591"/>
            <a:ext cx="10436405" cy="784125"/>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A significant fraction of earthquakes is located at depth below 40-50km, considered the lowermost thickness of the continental (brittle) crust for the area.</a:t>
            </a:r>
          </a:p>
        </p:txBody>
      </p:sp>
      <p:pic>
        <p:nvPicPr>
          <p:cNvPr id="6" name="Picture 5">
            <a:extLst>
              <a:ext uri="{FF2B5EF4-FFF2-40B4-BE49-F238E27FC236}">
                <a16:creationId xmlns:a16="http://schemas.microsoft.com/office/drawing/2014/main" id="{B150FBFE-991A-EA43-B0A4-E8C9674BDA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3692" y="1882792"/>
            <a:ext cx="6272911" cy="3903675"/>
          </a:xfrm>
          <a:prstGeom prst="rect">
            <a:avLst/>
          </a:prstGeom>
        </p:spPr>
      </p:pic>
      <p:sp>
        <p:nvSpPr>
          <p:cNvPr id="8" name="Rectangle 7">
            <a:extLst>
              <a:ext uri="{FF2B5EF4-FFF2-40B4-BE49-F238E27FC236}">
                <a16:creationId xmlns:a16="http://schemas.microsoft.com/office/drawing/2014/main" id="{89E99599-A994-6A45-90AA-67E3554FE7D4}"/>
              </a:ext>
            </a:extLst>
          </p:cNvPr>
          <p:cNvSpPr/>
          <p:nvPr/>
        </p:nvSpPr>
        <p:spPr>
          <a:xfrm>
            <a:off x="466725" y="1882792"/>
            <a:ext cx="3351962" cy="2261453"/>
          </a:xfrm>
          <a:prstGeom prst="rect">
            <a:avLst/>
          </a:prstGeom>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Two intermediate-depth (H and K) and one deep (L) source zones have been implemented separately, to represent the </a:t>
            </a:r>
            <a:r>
              <a:rPr lang="en-GB" sz="1600" dirty="0" err="1">
                <a:latin typeface="Century Gothic" panose="020B0502020202020204" pitchFamily="34" charset="0"/>
                <a:ea typeface="MS Mincho" panose="02020609040205080304" pitchFamily="49" charset="-128"/>
                <a:cs typeface="Times New Roman" panose="02020603050405020304" pitchFamily="18" charset="0"/>
              </a:rPr>
              <a:t>seismogenic</a:t>
            </a:r>
            <a:r>
              <a:rPr lang="en-GB" sz="1600" dirty="0">
                <a:latin typeface="Century Gothic" panose="020B0502020202020204" pitchFamily="34" charset="0"/>
                <a:ea typeface="MS Mincho" panose="02020609040205080304" pitchFamily="49" charset="-128"/>
                <a:cs typeface="Times New Roman" panose="02020603050405020304" pitchFamily="18" charset="0"/>
              </a:rPr>
              <a:t> range 50-150km and 150-400km.</a:t>
            </a:r>
          </a:p>
        </p:txBody>
      </p:sp>
    </p:spTree>
    <p:extLst>
      <p:ext uri="{BB962C8B-B14F-4D97-AF65-F5344CB8AC3E}">
        <p14:creationId xmlns:p14="http://schemas.microsoft.com/office/powerpoint/2010/main" val="926448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6E78C29-7862-4727-B356-54B5AB5216DF}"/>
              </a:ext>
            </a:extLst>
          </p:cNvPr>
          <p:cNvSpPr txBox="1"/>
          <p:nvPr/>
        </p:nvSpPr>
        <p:spPr>
          <a:xfrm>
            <a:off x="466724" y="855592"/>
            <a:ext cx="10688956" cy="1153457"/>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A depth probability density distribution was estimated for the different source groups from the analysis of the harmonized earthquake catalogue. Events with unknown depth were excluded from the analysis, as well as events with typical fixed depth solution (e.g., 0, 5, 10, 33 km etc.)</a:t>
            </a: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Hypocentral Depth Distribution</a:t>
            </a:r>
          </a:p>
        </p:txBody>
      </p:sp>
      <p:pic>
        <p:nvPicPr>
          <p:cNvPr id="3" name="Picture 2" descr="Chart, histogram&#10;&#10;Description automatically generated">
            <a:extLst>
              <a:ext uri="{FF2B5EF4-FFF2-40B4-BE49-F238E27FC236}">
                <a16:creationId xmlns:a16="http://schemas.microsoft.com/office/drawing/2014/main" id="{71A78D8D-CE7B-CF4B-BDD4-5EB3001CAB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8612" y="2867867"/>
            <a:ext cx="3154680" cy="2148840"/>
          </a:xfrm>
          <a:prstGeom prst="rect">
            <a:avLst/>
          </a:prstGeom>
        </p:spPr>
      </p:pic>
      <p:pic>
        <p:nvPicPr>
          <p:cNvPr id="9" name="Picture 8" descr="Chart, histogram&#10;&#10;Description automatically generated">
            <a:extLst>
              <a:ext uri="{FF2B5EF4-FFF2-40B4-BE49-F238E27FC236}">
                <a16:creationId xmlns:a16="http://schemas.microsoft.com/office/drawing/2014/main" id="{2FECA5A7-3887-3540-9F6F-87F46CC7C3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5413" y="3617773"/>
            <a:ext cx="3143250" cy="2148840"/>
          </a:xfrm>
          <a:prstGeom prst="rect">
            <a:avLst/>
          </a:prstGeom>
        </p:spPr>
      </p:pic>
      <p:pic>
        <p:nvPicPr>
          <p:cNvPr id="14" name="Picture 13" descr="Chart, histogram&#10;&#10;Description automatically generated">
            <a:extLst>
              <a:ext uri="{FF2B5EF4-FFF2-40B4-BE49-F238E27FC236}">
                <a16:creationId xmlns:a16="http://schemas.microsoft.com/office/drawing/2014/main" id="{FAC82467-5DF9-164E-B9F2-648F4BC792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242" y="2418671"/>
            <a:ext cx="3154680" cy="2148840"/>
          </a:xfrm>
          <a:prstGeom prst="rect">
            <a:avLst/>
          </a:prstGeom>
        </p:spPr>
      </p:pic>
      <p:sp>
        <p:nvSpPr>
          <p:cNvPr id="2" name="Rounded Rectangle 1">
            <a:extLst>
              <a:ext uri="{FF2B5EF4-FFF2-40B4-BE49-F238E27FC236}">
                <a16:creationId xmlns:a16="http://schemas.microsoft.com/office/drawing/2014/main" id="{20D9C269-FAF7-AD48-B068-A2F5CF5799DE}"/>
              </a:ext>
            </a:extLst>
          </p:cNvPr>
          <p:cNvSpPr/>
          <p:nvPr/>
        </p:nvSpPr>
        <p:spPr>
          <a:xfrm>
            <a:off x="242242" y="2247477"/>
            <a:ext cx="3265416" cy="2320034"/>
          </a:xfrm>
          <a:prstGeom prst="roundRect">
            <a:avLst>
              <a:gd name="adj" fmla="val 6908"/>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ounded Rectangle 9">
            <a:extLst>
              <a:ext uri="{FF2B5EF4-FFF2-40B4-BE49-F238E27FC236}">
                <a16:creationId xmlns:a16="http://schemas.microsoft.com/office/drawing/2014/main" id="{23864177-ABF6-EB4F-A983-19E24B562CFD}"/>
              </a:ext>
            </a:extLst>
          </p:cNvPr>
          <p:cNvSpPr/>
          <p:nvPr/>
        </p:nvSpPr>
        <p:spPr>
          <a:xfrm>
            <a:off x="3581978" y="2800469"/>
            <a:ext cx="3265416" cy="2320034"/>
          </a:xfrm>
          <a:prstGeom prst="roundRect">
            <a:avLst>
              <a:gd name="adj" fmla="val 6908"/>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ounded Rectangle 10">
            <a:extLst>
              <a:ext uri="{FF2B5EF4-FFF2-40B4-BE49-F238E27FC236}">
                <a16:creationId xmlns:a16="http://schemas.microsoft.com/office/drawing/2014/main" id="{31C488DD-B73A-2E46-ABB9-62351DF0683E}"/>
              </a:ext>
            </a:extLst>
          </p:cNvPr>
          <p:cNvSpPr/>
          <p:nvPr/>
        </p:nvSpPr>
        <p:spPr>
          <a:xfrm>
            <a:off x="6906179" y="3410391"/>
            <a:ext cx="3265416" cy="2320034"/>
          </a:xfrm>
          <a:prstGeom prst="roundRect">
            <a:avLst>
              <a:gd name="adj" fmla="val 6908"/>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ight Arrow 14">
            <a:extLst>
              <a:ext uri="{FF2B5EF4-FFF2-40B4-BE49-F238E27FC236}">
                <a16:creationId xmlns:a16="http://schemas.microsoft.com/office/drawing/2014/main" id="{16801957-8FEC-F142-AF87-AAE91ADB5FE2}"/>
              </a:ext>
            </a:extLst>
          </p:cNvPr>
          <p:cNvSpPr/>
          <p:nvPr/>
        </p:nvSpPr>
        <p:spPr>
          <a:xfrm>
            <a:off x="242242" y="5719883"/>
            <a:ext cx="10364798" cy="4979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Increasing hypocentral depth</a:t>
            </a:r>
          </a:p>
        </p:txBody>
      </p:sp>
      <p:sp>
        <p:nvSpPr>
          <p:cNvPr id="4" name="Rectangle 3">
            <a:extLst>
              <a:ext uri="{FF2B5EF4-FFF2-40B4-BE49-F238E27FC236}">
                <a16:creationId xmlns:a16="http://schemas.microsoft.com/office/drawing/2014/main" id="{7A4E2923-B422-DF4E-B840-5306E5CA5E06}"/>
              </a:ext>
            </a:extLst>
          </p:cNvPr>
          <p:cNvSpPr/>
          <p:nvPr/>
        </p:nvSpPr>
        <p:spPr>
          <a:xfrm>
            <a:off x="3568612" y="2198801"/>
            <a:ext cx="2077813" cy="307777"/>
          </a:xfrm>
          <a:prstGeom prst="rect">
            <a:avLst/>
          </a:prstGeom>
        </p:spPr>
        <p:txBody>
          <a:bodyPr wrap="none">
            <a:spAutoFit/>
          </a:bodyPr>
          <a:lstStyle/>
          <a:p>
            <a:r>
              <a:rPr lang="en-GB" sz="1400" b="1" dirty="0">
                <a:latin typeface="Century Gothic" panose="020B0502020202020204" pitchFamily="34" charset="0"/>
                <a:ea typeface="MS Mincho" panose="02020609040205080304" pitchFamily="49" charset="-128"/>
                <a:cs typeface="Times New Roman" panose="02020603050405020304" pitchFamily="18" charset="0"/>
              </a:rPr>
              <a:t>Shallow depth source</a:t>
            </a:r>
            <a:endParaRPr lang="en-GB" sz="1400" b="1" dirty="0"/>
          </a:p>
        </p:txBody>
      </p:sp>
      <p:sp>
        <p:nvSpPr>
          <p:cNvPr id="12" name="Rectangle 11">
            <a:extLst>
              <a:ext uri="{FF2B5EF4-FFF2-40B4-BE49-F238E27FC236}">
                <a16:creationId xmlns:a16="http://schemas.microsoft.com/office/drawing/2014/main" id="{B60FF52A-58A8-9248-AFAD-2C59186CB616}"/>
              </a:ext>
            </a:extLst>
          </p:cNvPr>
          <p:cNvSpPr/>
          <p:nvPr/>
        </p:nvSpPr>
        <p:spPr>
          <a:xfrm>
            <a:off x="6906179" y="2795100"/>
            <a:ext cx="2593980" cy="307777"/>
          </a:xfrm>
          <a:prstGeom prst="rect">
            <a:avLst/>
          </a:prstGeom>
        </p:spPr>
        <p:txBody>
          <a:bodyPr wrap="none">
            <a:spAutoFit/>
          </a:bodyPr>
          <a:lstStyle/>
          <a:p>
            <a:r>
              <a:rPr lang="en-GB" sz="1400" b="1" dirty="0">
                <a:latin typeface="Century Gothic" panose="020B0502020202020204" pitchFamily="34" charset="0"/>
                <a:ea typeface="MS Mincho" panose="02020609040205080304" pitchFamily="49" charset="-128"/>
                <a:cs typeface="Times New Roman" panose="02020603050405020304" pitchFamily="18" charset="0"/>
              </a:rPr>
              <a:t>Intermediate depth sources</a:t>
            </a:r>
            <a:endParaRPr lang="en-GB" sz="1400" b="1" dirty="0"/>
          </a:p>
        </p:txBody>
      </p:sp>
      <p:sp>
        <p:nvSpPr>
          <p:cNvPr id="13" name="Rectangle 12">
            <a:extLst>
              <a:ext uri="{FF2B5EF4-FFF2-40B4-BE49-F238E27FC236}">
                <a16:creationId xmlns:a16="http://schemas.microsoft.com/office/drawing/2014/main" id="{7283E64B-D117-0D45-9CEA-C6B9796AE061}"/>
              </a:ext>
            </a:extLst>
          </p:cNvPr>
          <p:cNvSpPr/>
          <p:nvPr/>
        </p:nvSpPr>
        <p:spPr>
          <a:xfrm>
            <a:off x="10171595" y="3377701"/>
            <a:ext cx="1377300" cy="307777"/>
          </a:xfrm>
          <a:prstGeom prst="rect">
            <a:avLst/>
          </a:prstGeom>
        </p:spPr>
        <p:txBody>
          <a:bodyPr wrap="none">
            <a:spAutoFit/>
          </a:bodyPr>
          <a:lstStyle/>
          <a:p>
            <a:r>
              <a:rPr lang="en-GB" sz="1400" b="1" dirty="0">
                <a:latin typeface="Century Gothic" panose="020B0502020202020204" pitchFamily="34" charset="0"/>
                <a:ea typeface="MS Mincho" panose="02020609040205080304" pitchFamily="49" charset="-128"/>
                <a:cs typeface="Times New Roman" panose="02020603050405020304" pitchFamily="18" charset="0"/>
              </a:rPr>
              <a:t>Deep sources</a:t>
            </a:r>
            <a:endParaRPr lang="en-GB" sz="1400" b="1" dirty="0"/>
          </a:p>
        </p:txBody>
      </p:sp>
    </p:spTree>
    <p:extLst>
      <p:ext uri="{BB962C8B-B14F-4D97-AF65-F5344CB8AC3E}">
        <p14:creationId xmlns:p14="http://schemas.microsoft.com/office/powerpoint/2010/main" val="1062206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B7EF9840-134D-A144-8538-40DFA96FE1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63338"/>
            <a:ext cx="6180609" cy="4635456"/>
          </a:xfrm>
          <a:prstGeom prst="rect">
            <a:avLst/>
          </a:prstGeom>
        </p:spPr>
      </p:pic>
      <p:sp>
        <p:nvSpPr>
          <p:cNvPr id="8" name="CasellaDiTesto 7">
            <a:extLst>
              <a:ext uri="{FF2B5EF4-FFF2-40B4-BE49-F238E27FC236}">
                <a16:creationId xmlns:a16="http://schemas.microsoft.com/office/drawing/2014/main" id="{D6E78C29-7862-4727-B356-54B5AB5216DF}"/>
              </a:ext>
            </a:extLst>
          </p:cNvPr>
          <p:cNvSpPr txBox="1"/>
          <p:nvPr/>
        </p:nvSpPr>
        <p:spPr>
          <a:xfrm>
            <a:off x="466725" y="855592"/>
            <a:ext cx="6474006" cy="1173505"/>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The available information from mapped surface faults and </a:t>
            </a:r>
            <a:r>
              <a:rPr lang="en-GB" sz="1600" b="1" dirty="0">
                <a:solidFill>
                  <a:srgbClr val="0070C0"/>
                </a:solidFill>
                <a:latin typeface="Century Gothic" panose="020B0502020202020204" pitchFamily="34" charset="0"/>
                <a:ea typeface="MS Mincho" panose="02020609040205080304" pitchFamily="49" charset="-128"/>
                <a:cs typeface="Times New Roman" panose="02020603050405020304" pitchFamily="18" charset="0"/>
              </a:rPr>
              <a:t>moment tensor solutions </a:t>
            </a:r>
            <a:r>
              <a:rPr lang="en-GB" sz="1600" dirty="0">
                <a:latin typeface="Century Gothic" panose="020B0502020202020204" pitchFamily="34" charset="0"/>
                <a:ea typeface="MS Mincho" panose="02020609040205080304" pitchFamily="49" charset="-128"/>
                <a:cs typeface="Times New Roman" panose="02020603050405020304" pitchFamily="18" charset="0"/>
              </a:rPr>
              <a:t>from the GCMT bulletin were used to define the dominant rupture mechanism of each zone.</a:t>
            </a: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Rupture Mechanism Definition</a:t>
            </a:r>
          </a:p>
        </p:txBody>
      </p:sp>
      <p:sp>
        <p:nvSpPr>
          <p:cNvPr id="2" name="Rectangle 1">
            <a:extLst>
              <a:ext uri="{FF2B5EF4-FFF2-40B4-BE49-F238E27FC236}">
                <a16:creationId xmlns:a16="http://schemas.microsoft.com/office/drawing/2014/main" id="{2ED4DF6B-873F-7B49-8FA5-0193247B4663}"/>
              </a:ext>
            </a:extLst>
          </p:cNvPr>
          <p:cNvSpPr/>
          <p:nvPr/>
        </p:nvSpPr>
        <p:spPr>
          <a:xfrm>
            <a:off x="5856514" y="5110777"/>
            <a:ext cx="4408715" cy="1173505"/>
          </a:xfrm>
          <a:prstGeom prst="rect">
            <a:avLst/>
          </a:prstGeom>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For the study region, 814 focal mechanisms are available for events in the range 4.64 &lt; Mw &lt; 7.61</a:t>
            </a:r>
            <a:endParaRPr lang="en-GB" sz="1600" dirty="0"/>
          </a:p>
        </p:txBody>
      </p:sp>
      <p:pic>
        <p:nvPicPr>
          <p:cNvPr id="6" name="Picture 5" descr="Diagram&#10;&#10;Description automatically generated">
            <a:extLst>
              <a:ext uri="{FF2B5EF4-FFF2-40B4-BE49-F238E27FC236}">
                <a16:creationId xmlns:a16="http://schemas.microsoft.com/office/drawing/2014/main" id="{01884B6F-8730-6049-9422-E6895BA9FE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3821" y="377996"/>
            <a:ext cx="3428306" cy="4635456"/>
          </a:xfrm>
          <a:prstGeom prst="rect">
            <a:avLst/>
          </a:prstGeom>
        </p:spPr>
      </p:pic>
    </p:spTree>
    <p:extLst>
      <p:ext uri="{BB962C8B-B14F-4D97-AF65-F5344CB8AC3E}">
        <p14:creationId xmlns:p14="http://schemas.microsoft.com/office/powerpoint/2010/main" val="3864533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6E78C29-7862-4727-B356-54B5AB5216DF}"/>
              </a:ext>
            </a:extLst>
          </p:cNvPr>
          <p:cNvSpPr txBox="1"/>
          <p:nvPr/>
        </p:nvSpPr>
        <p:spPr>
          <a:xfrm>
            <a:off x="466725" y="855592"/>
            <a:ext cx="10497366" cy="1522789"/>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Geometrical parameters (strike and dip orientation) of the different source zones were characterized by analysing the geometry of the focal mechanism using the “beachball” representation, while dominant faulting style was accessed by inspecting the </a:t>
            </a:r>
            <a:r>
              <a:rPr lang="en-GB" sz="1600" u="sng" dirty="0">
                <a:latin typeface="Century Gothic" panose="020B0502020202020204" pitchFamily="34" charset="0"/>
                <a:ea typeface="MS Mincho" panose="02020609040205080304" pitchFamily="49" charset="-128"/>
                <a:cs typeface="Times New Roman" panose="02020603050405020304" pitchFamily="18" charset="0"/>
              </a:rPr>
              <a:t>distribution of the B-T axis orientations </a:t>
            </a:r>
            <a:r>
              <a:rPr lang="en-GB" sz="1600" dirty="0">
                <a:latin typeface="Century Gothic" panose="020B0502020202020204" pitchFamily="34" charset="0"/>
                <a:ea typeface="MS Mincho" panose="02020609040205080304" pitchFamily="49" charset="-128"/>
                <a:cs typeface="Times New Roman" panose="02020603050405020304" pitchFamily="18" charset="0"/>
              </a:rPr>
              <a:t>using </a:t>
            </a:r>
            <a:r>
              <a:rPr lang="en-GB" sz="1600" dirty="0" err="1">
                <a:latin typeface="Century Gothic" panose="020B0502020202020204" pitchFamily="34" charset="0"/>
                <a:ea typeface="MS Mincho" panose="02020609040205080304" pitchFamily="49" charset="-128"/>
                <a:cs typeface="Times New Roman" panose="02020603050405020304" pitchFamily="18" charset="0"/>
              </a:rPr>
              <a:t>Kaverina</a:t>
            </a:r>
            <a:r>
              <a:rPr lang="en-GB" sz="1600" dirty="0">
                <a:latin typeface="Century Gothic" panose="020B0502020202020204" pitchFamily="34" charset="0"/>
                <a:ea typeface="MS Mincho" panose="02020609040205080304" pitchFamily="49" charset="-128"/>
                <a:cs typeface="Times New Roman" panose="02020603050405020304" pitchFamily="18" charset="0"/>
              </a:rPr>
              <a:t> et al. (1996) classification diagrams.</a:t>
            </a: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Rupture Mechanism Definition</a:t>
            </a:r>
          </a:p>
        </p:txBody>
      </p:sp>
      <p:pic>
        <p:nvPicPr>
          <p:cNvPr id="5" name="Picture 4" descr="Diagram&#10;&#10;Description automatically generated">
            <a:extLst>
              <a:ext uri="{FF2B5EF4-FFF2-40B4-BE49-F238E27FC236}">
                <a16:creationId xmlns:a16="http://schemas.microsoft.com/office/drawing/2014/main" id="{5D828652-873A-B44C-9FCD-4E519D6662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7925" y="2746942"/>
            <a:ext cx="3037996" cy="2977033"/>
          </a:xfrm>
          <a:prstGeom prst="rect">
            <a:avLst/>
          </a:prstGeom>
        </p:spPr>
      </p:pic>
      <p:pic>
        <p:nvPicPr>
          <p:cNvPr id="9" name="Picture 8">
            <a:extLst>
              <a:ext uri="{FF2B5EF4-FFF2-40B4-BE49-F238E27FC236}">
                <a16:creationId xmlns:a16="http://schemas.microsoft.com/office/drawing/2014/main" id="{EEC72758-9A86-CC47-A33F-B852976FA9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894" y="2810885"/>
            <a:ext cx="2913090" cy="2913090"/>
          </a:xfrm>
          <a:prstGeom prst="rect">
            <a:avLst/>
          </a:prstGeom>
        </p:spPr>
      </p:pic>
      <p:sp>
        <p:nvSpPr>
          <p:cNvPr id="10" name="Right Arrow 9">
            <a:extLst>
              <a:ext uri="{FF2B5EF4-FFF2-40B4-BE49-F238E27FC236}">
                <a16:creationId xmlns:a16="http://schemas.microsoft.com/office/drawing/2014/main" id="{D480ED55-3849-574E-B715-4158A8EF9240}"/>
              </a:ext>
            </a:extLst>
          </p:cNvPr>
          <p:cNvSpPr/>
          <p:nvPr/>
        </p:nvSpPr>
        <p:spPr>
          <a:xfrm>
            <a:off x="5266916" y="4057322"/>
            <a:ext cx="896983" cy="792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24573660-F7CC-F345-BFE2-899150DD92E9}"/>
              </a:ext>
            </a:extLst>
          </p:cNvPr>
          <p:cNvSpPr/>
          <p:nvPr/>
        </p:nvSpPr>
        <p:spPr>
          <a:xfrm>
            <a:off x="6389326" y="5570086"/>
            <a:ext cx="3340979" cy="307777"/>
          </a:xfrm>
          <a:prstGeom prst="rect">
            <a:avLst/>
          </a:prstGeom>
        </p:spPr>
        <p:txBody>
          <a:bodyPr wrap="none">
            <a:spAutoFit/>
          </a:bodyPr>
          <a:lstStyle/>
          <a:p>
            <a:r>
              <a:rPr lang="en-GB" sz="1400" dirty="0">
                <a:latin typeface="Century Gothic" panose="020B0502020202020204" pitchFamily="34" charset="0"/>
                <a:ea typeface="MS Mincho" panose="02020609040205080304" pitchFamily="49" charset="-128"/>
                <a:cs typeface="Times New Roman" panose="02020603050405020304" pitchFamily="18" charset="0"/>
              </a:rPr>
              <a:t>FMC code of Álvarez-Gómez (2019)</a:t>
            </a:r>
            <a:endParaRPr lang="en-GB" sz="1400" dirty="0"/>
          </a:p>
        </p:txBody>
      </p:sp>
    </p:spTree>
    <p:extLst>
      <p:ext uri="{BB962C8B-B14F-4D97-AF65-F5344CB8AC3E}">
        <p14:creationId xmlns:p14="http://schemas.microsoft.com/office/powerpoint/2010/main" val="1484437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Magnitude Frequency Distribution</a:t>
            </a:r>
          </a:p>
        </p:txBody>
      </p:sp>
      <p:sp>
        <p:nvSpPr>
          <p:cNvPr id="5" name="CasellaDiTesto 7">
            <a:extLst>
              <a:ext uri="{FF2B5EF4-FFF2-40B4-BE49-F238E27FC236}">
                <a16:creationId xmlns:a16="http://schemas.microsoft.com/office/drawing/2014/main" id="{905CEB79-5A4C-C647-B85E-7034ACE19273}"/>
              </a:ext>
            </a:extLst>
          </p:cNvPr>
          <p:cNvSpPr txBox="1"/>
          <p:nvPr/>
        </p:nvSpPr>
        <p:spPr>
          <a:xfrm>
            <a:off x="466724" y="855592"/>
            <a:ext cx="10688956" cy="784125"/>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The temporal occurrence of the seismic events was assumed to follow a </a:t>
            </a:r>
            <a:r>
              <a:rPr lang="en-GB" sz="1600" b="1" dirty="0">
                <a:solidFill>
                  <a:srgbClr val="0070C0"/>
                </a:solidFill>
                <a:latin typeface="Century Gothic" panose="020B0502020202020204" pitchFamily="34" charset="0"/>
                <a:ea typeface="MS Mincho" panose="02020609040205080304" pitchFamily="49" charset="-128"/>
                <a:cs typeface="Times New Roman" panose="02020603050405020304" pitchFamily="18" charset="0"/>
              </a:rPr>
              <a:t>truncated Gutenberg-Richter </a:t>
            </a:r>
            <a:r>
              <a:rPr lang="en-GB" sz="1600" dirty="0">
                <a:latin typeface="Century Gothic" panose="020B0502020202020204" pitchFamily="34" charset="0"/>
                <a:ea typeface="MS Mincho" panose="02020609040205080304" pitchFamily="49" charset="-128"/>
                <a:cs typeface="Times New Roman" panose="02020603050405020304" pitchFamily="18" charset="0"/>
              </a:rPr>
              <a:t>(GR) model.</a:t>
            </a:r>
          </a:p>
        </p:txBody>
      </p:sp>
      <p:pic>
        <p:nvPicPr>
          <p:cNvPr id="3" name="Picture 2" descr="Chart&#10;&#10;Description automatically generated">
            <a:extLst>
              <a:ext uri="{FF2B5EF4-FFF2-40B4-BE49-F238E27FC236}">
                <a16:creationId xmlns:a16="http://schemas.microsoft.com/office/drawing/2014/main" id="{7941BAAE-4345-E041-8524-FD2E077BB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0864" y="1975885"/>
            <a:ext cx="4529652" cy="3473330"/>
          </a:xfrm>
          <a:prstGeom prst="rect">
            <a:avLst/>
          </a:prstGeom>
        </p:spPr>
      </p:pic>
      <p:sp>
        <p:nvSpPr>
          <p:cNvPr id="6" name="Rectangle 5">
            <a:extLst>
              <a:ext uri="{FF2B5EF4-FFF2-40B4-BE49-F238E27FC236}">
                <a16:creationId xmlns:a16="http://schemas.microsoft.com/office/drawing/2014/main" id="{8DB7A4D3-01C6-5544-B5E3-65C4D4A44B8A}"/>
              </a:ext>
            </a:extLst>
          </p:cNvPr>
          <p:cNvSpPr/>
          <p:nvPr/>
        </p:nvSpPr>
        <p:spPr>
          <a:xfrm>
            <a:off x="466724" y="1887962"/>
            <a:ext cx="4922961" cy="2261453"/>
          </a:xfrm>
          <a:prstGeom prst="rect">
            <a:avLst/>
          </a:prstGeom>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a- and b-value were estimated for each tectonic group and source zone by fitting observed annual rates from the declustered earthquake catalogue using a linear least-square approach on incremental (non-cumulative) magnitude bins</a:t>
            </a:r>
          </a:p>
        </p:txBody>
      </p:sp>
      <p:sp>
        <p:nvSpPr>
          <p:cNvPr id="9" name="Up Arrow 8">
            <a:extLst>
              <a:ext uri="{FF2B5EF4-FFF2-40B4-BE49-F238E27FC236}">
                <a16:creationId xmlns:a16="http://schemas.microsoft.com/office/drawing/2014/main" id="{D21BB352-94D6-B141-B56B-B1973A928C0A}"/>
              </a:ext>
            </a:extLst>
          </p:cNvPr>
          <p:cNvSpPr/>
          <p:nvPr/>
        </p:nvSpPr>
        <p:spPr>
          <a:xfrm>
            <a:off x="9486900" y="5152292"/>
            <a:ext cx="465993" cy="43961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B5A106B-BE06-4840-8E43-30BF6546BD22}"/>
              </a:ext>
            </a:extLst>
          </p:cNvPr>
          <p:cNvSpPr/>
          <p:nvPr/>
        </p:nvSpPr>
        <p:spPr>
          <a:xfrm>
            <a:off x="9274100" y="5633076"/>
            <a:ext cx="724878" cy="369332"/>
          </a:xfrm>
          <a:prstGeom prst="rect">
            <a:avLst/>
          </a:prstGeom>
        </p:spPr>
        <p:txBody>
          <a:bodyPr wrap="none">
            <a:spAutoFit/>
          </a:bodyPr>
          <a:lstStyle/>
          <a:p>
            <a:r>
              <a:rPr lang="en-GB" b="1" dirty="0" err="1">
                <a:solidFill>
                  <a:srgbClr val="0070C0"/>
                </a:solidFill>
                <a:latin typeface="Century Gothic" panose="020B0502020202020204" pitchFamily="34" charset="0"/>
                <a:ea typeface="MS Mincho" panose="02020609040205080304" pitchFamily="49" charset="-128"/>
                <a:cs typeface="Times New Roman" panose="02020603050405020304" pitchFamily="18" charset="0"/>
              </a:rPr>
              <a:t>M</a:t>
            </a:r>
            <a:r>
              <a:rPr lang="en-GB" b="1" baseline="-25000" dirty="0" err="1">
                <a:solidFill>
                  <a:srgbClr val="0070C0"/>
                </a:solidFill>
                <a:latin typeface="Century Gothic" panose="020B0502020202020204" pitchFamily="34" charset="0"/>
                <a:ea typeface="MS Mincho" panose="02020609040205080304" pitchFamily="49" charset="-128"/>
                <a:cs typeface="Times New Roman" panose="02020603050405020304" pitchFamily="18" charset="0"/>
              </a:rPr>
              <a:t>max</a:t>
            </a:r>
            <a:endParaRPr lang="en-GB" b="1" baseline="-25000" dirty="0">
              <a:solidFill>
                <a:srgbClr val="0070C0"/>
              </a:solidFill>
            </a:endParaRPr>
          </a:p>
        </p:txBody>
      </p:sp>
    </p:spTree>
    <p:extLst>
      <p:ext uri="{BB962C8B-B14F-4D97-AF65-F5344CB8AC3E}">
        <p14:creationId xmlns:p14="http://schemas.microsoft.com/office/powerpoint/2010/main" val="2559124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Magnitude Frequency Distribution</a:t>
            </a:r>
          </a:p>
        </p:txBody>
      </p:sp>
      <p:pic>
        <p:nvPicPr>
          <p:cNvPr id="19" name="Picture 18" descr="Chart&#10;&#10;Description automatically generated">
            <a:extLst>
              <a:ext uri="{FF2B5EF4-FFF2-40B4-BE49-F238E27FC236}">
                <a16:creationId xmlns:a16="http://schemas.microsoft.com/office/drawing/2014/main" id="{BB559799-130D-4F48-80AC-E4BE68402E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 y="1274110"/>
            <a:ext cx="2857500" cy="2301240"/>
          </a:xfrm>
          <a:prstGeom prst="rect">
            <a:avLst/>
          </a:prstGeom>
        </p:spPr>
      </p:pic>
      <p:pic>
        <p:nvPicPr>
          <p:cNvPr id="21" name="Picture 20" descr="Chart, line chart&#10;&#10;Description automatically generated">
            <a:extLst>
              <a:ext uri="{FF2B5EF4-FFF2-40B4-BE49-F238E27FC236}">
                <a16:creationId xmlns:a16="http://schemas.microsoft.com/office/drawing/2014/main" id="{9664790F-9FB6-5A43-865B-D795A6E8CC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3679" y="1313857"/>
            <a:ext cx="2857500" cy="2301240"/>
          </a:xfrm>
          <a:prstGeom prst="rect">
            <a:avLst/>
          </a:prstGeom>
        </p:spPr>
      </p:pic>
      <p:pic>
        <p:nvPicPr>
          <p:cNvPr id="23" name="Picture 22">
            <a:extLst>
              <a:ext uri="{FF2B5EF4-FFF2-40B4-BE49-F238E27FC236}">
                <a16:creationId xmlns:a16="http://schemas.microsoft.com/office/drawing/2014/main" id="{A73C7E5C-D4B4-1647-A5DB-DFD3866D2D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3730" y="1313857"/>
            <a:ext cx="2857500" cy="2301240"/>
          </a:xfrm>
          <a:prstGeom prst="rect">
            <a:avLst/>
          </a:prstGeom>
        </p:spPr>
      </p:pic>
      <p:pic>
        <p:nvPicPr>
          <p:cNvPr id="25" name="Picture 24" descr="Chart, line chart&#10;&#10;Description automatically generated">
            <a:extLst>
              <a:ext uri="{FF2B5EF4-FFF2-40B4-BE49-F238E27FC236}">
                <a16:creationId xmlns:a16="http://schemas.microsoft.com/office/drawing/2014/main" id="{4A8089C3-EE2D-104F-B7E0-372036D6ED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3628" y="3706188"/>
            <a:ext cx="2857501" cy="2301241"/>
          </a:xfrm>
          <a:prstGeom prst="rect">
            <a:avLst/>
          </a:prstGeom>
        </p:spPr>
      </p:pic>
      <p:pic>
        <p:nvPicPr>
          <p:cNvPr id="27" name="Picture 26" descr="Chart, line chart&#10;&#10;Description automatically generated">
            <a:extLst>
              <a:ext uri="{FF2B5EF4-FFF2-40B4-BE49-F238E27FC236}">
                <a16:creationId xmlns:a16="http://schemas.microsoft.com/office/drawing/2014/main" id="{86C7B619-093D-2744-B36A-F464C0F24D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5659" y="3706189"/>
            <a:ext cx="2857500" cy="2301240"/>
          </a:xfrm>
          <a:prstGeom prst="rect">
            <a:avLst/>
          </a:prstGeom>
        </p:spPr>
      </p:pic>
      <p:pic>
        <p:nvPicPr>
          <p:cNvPr id="29" name="Picture 28">
            <a:extLst>
              <a:ext uri="{FF2B5EF4-FFF2-40B4-BE49-F238E27FC236}">
                <a16:creationId xmlns:a16="http://schemas.microsoft.com/office/drawing/2014/main" id="{D71DCDC9-9C00-254C-B60D-E03123A842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83730" y="3706189"/>
            <a:ext cx="2857500" cy="2301240"/>
          </a:xfrm>
          <a:prstGeom prst="rect">
            <a:avLst/>
          </a:prstGeom>
        </p:spPr>
      </p:pic>
      <p:sp>
        <p:nvSpPr>
          <p:cNvPr id="30" name="Rectangle 29">
            <a:extLst>
              <a:ext uri="{FF2B5EF4-FFF2-40B4-BE49-F238E27FC236}">
                <a16:creationId xmlns:a16="http://schemas.microsoft.com/office/drawing/2014/main" id="{6F935989-DA3E-514C-BA91-FDFD4809E315}"/>
              </a:ext>
            </a:extLst>
          </p:cNvPr>
          <p:cNvSpPr/>
          <p:nvPr/>
        </p:nvSpPr>
        <p:spPr>
          <a:xfrm>
            <a:off x="624988" y="1136964"/>
            <a:ext cx="1022493" cy="426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Group A</a:t>
            </a:r>
          </a:p>
        </p:txBody>
      </p:sp>
      <p:sp>
        <p:nvSpPr>
          <p:cNvPr id="31" name="Rectangle 30">
            <a:extLst>
              <a:ext uri="{FF2B5EF4-FFF2-40B4-BE49-F238E27FC236}">
                <a16:creationId xmlns:a16="http://schemas.microsoft.com/office/drawing/2014/main" id="{EC48CE90-D8D1-0946-93F4-7AB01BA71E8F}"/>
              </a:ext>
            </a:extLst>
          </p:cNvPr>
          <p:cNvSpPr/>
          <p:nvPr/>
        </p:nvSpPr>
        <p:spPr>
          <a:xfrm>
            <a:off x="3855429" y="1136963"/>
            <a:ext cx="1022493" cy="426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Group B</a:t>
            </a:r>
          </a:p>
        </p:txBody>
      </p:sp>
      <p:sp>
        <p:nvSpPr>
          <p:cNvPr id="32" name="Rectangle 31">
            <a:extLst>
              <a:ext uri="{FF2B5EF4-FFF2-40B4-BE49-F238E27FC236}">
                <a16:creationId xmlns:a16="http://schemas.microsoft.com/office/drawing/2014/main" id="{64493172-1134-564E-A91B-2F73A1FCBB56}"/>
              </a:ext>
            </a:extLst>
          </p:cNvPr>
          <p:cNvSpPr/>
          <p:nvPr/>
        </p:nvSpPr>
        <p:spPr>
          <a:xfrm>
            <a:off x="7084749" y="1136963"/>
            <a:ext cx="1022493" cy="426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Group C</a:t>
            </a:r>
          </a:p>
        </p:txBody>
      </p:sp>
      <p:sp>
        <p:nvSpPr>
          <p:cNvPr id="33" name="Rectangle 32">
            <a:extLst>
              <a:ext uri="{FF2B5EF4-FFF2-40B4-BE49-F238E27FC236}">
                <a16:creationId xmlns:a16="http://schemas.microsoft.com/office/drawing/2014/main" id="{EDEAD532-7601-C747-B061-221EB5F214CB}"/>
              </a:ext>
            </a:extLst>
          </p:cNvPr>
          <p:cNvSpPr/>
          <p:nvPr/>
        </p:nvSpPr>
        <p:spPr>
          <a:xfrm>
            <a:off x="624987" y="3575350"/>
            <a:ext cx="1022493" cy="426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Group D</a:t>
            </a:r>
          </a:p>
        </p:txBody>
      </p:sp>
      <p:sp>
        <p:nvSpPr>
          <p:cNvPr id="34" name="Rectangle 33">
            <a:extLst>
              <a:ext uri="{FF2B5EF4-FFF2-40B4-BE49-F238E27FC236}">
                <a16:creationId xmlns:a16="http://schemas.microsoft.com/office/drawing/2014/main" id="{0C62C783-02BC-A548-9DC9-CD8230D28EC7}"/>
              </a:ext>
            </a:extLst>
          </p:cNvPr>
          <p:cNvSpPr/>
          <p:nvPr/>
        </p:nvSpPr>
        <p:spPr>
          <a:xfrm>
            <a:off x="3862413" y="3615097"/>
            <a:ext cx="1022493" cy="426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Group E</a:t>
            </a:r>
          </a:p>
        </p:txBody>
      </p:sp>
      <p:sp>
        <p:nvSpPr>
          <p:cNvPr id="35" name="Rectangle 34">
            <a:extLst>
              <a:ext uri="{FF2B5EF4-FFF2-40B4-BE49-F238E27FC236}">
                <a16:creationId xmlns:a16="http://schemas.microsoft.com/office/drawing/2014/main" id="{D2FB88A2-417F-D14A-B7DD-47AB33334A8E}"/>
              </a:ext>
            </a:extLst>
          </p:cNvPr>
          <p:cNvSpPr/>
          <p:nvPr/>
        </p:nvSpPr>
        <p:spPr>
          <a:xfrm>
            <a:off x="7084748" y="3615096"/>
            <a:ext cx="1022493" cy="426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Group F</a:t>
            </a:r>
          </a:p>
        </p:txBody>
      </p:sp>
    </p:spTree>
    <p:extLst>
      <p:ext uri="{BB962C8B-B14F-4D97-AF65-F5344CB8AC3E}">
        <p14:creationId xmlns:p14="http://schemas.microsoft.com/office/powerpoint/2010/main" val="1732666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6E78C29-7862-4727-B356-54B5AB5216DF}"/>
              </a:ext>
            </a:extLst>
          </p:cNvPr>
          <p:cNvSpPr txBox="1"/>
          <p:nvPr/>
        </p:nvSpPr>
        <p:spPr>
          <a:xfrm>
            <a:off x="466725" y="855591"/>
            <a:ext cx="9905184" cy="5116081"/>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The homogenous area source zonation approach may not be appropriate for regions where seismicity is known to be well localized along main tectonic structures and specific crustal domains.</a:t>
            </a:r>
          </a:p>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To overcome this limitation, a variant of the smoothing procedure proposed by Poggi et al. (2020) is used, which has the significant advantage of </a:t>
            </a:r>
            <a:r>
              <a:rPr lang="en-GB" sz="1600" u="sng" dirty="0">
                <a:latin typeface="Century Gothic" panose="020B0502020202020204" pitchFamily="34" charset="0"/>
                <a:ea typeface="MS Mincho" panose="02020609040205080304" pitchFamily="49" charset="-128"/>
                <a:cs typeface="Times New Roman" panose="02020603050405020304" pitchFamily="18" charset="0"/>
              </a:rPr>
              <a:t>preserving the overall rate balance </a:t>
            </a:r>
            <a:r>
              <a:rPr lang="en-GB" sz="1600" dirty="0">
                <a:latin typeface="Century Gothic" panose="020B0502020202020204" pitchFamily="34" charset="0"/>
                <a:ea typeface="MS Mincho" panose="02020609040205080304" pitchFamily="49" charset="-128"/>
                <a:cs typeface="Times New Roman" panose="02020603050405020304" pitchFamily="18" charset="0"/>
              </a:rPr>
              <a:t>of each discrete zone.</a:t>
            </a:r>
          </a:p>
          <a:p>
            <a:pPr algn="just">
              <a:lnSpc>
                <a:spcPct val="150000"/>
              </a:lnSpc>
              <a:spcAft>
                <a:spcPts val="300"/>
              </a:spcAft>
            </a:pPr>
            <a:endParaRPr lang="en-GB" sz="1600" dirty="0">
              <a:latin typeface="Century Gothic" panose="020B0502020202020204" pitchFamily="34" charset="0"/>
              <a:ea typeface="MS Mincho" panose="02020609040205080304" pitchFamily="49" charset="-128"/>
              <a:cs typeface="Times New Roman" panose="02020603050405020304" pitchFamily="18" charset="0"/>
            </a:endParaRPr>
          </a:p>
          <a:p>
            <a:pPr algn="just">
              <a:lnSpc>
                <a:spcPct val="150000"/>
              </a:lnSpc>
              <a:spcAft>
                <a:spcPts val="300"/>
              </a:spcAft>
            </a:pPr>
            <a:endParaRPr lang="en-GB" sz="1600" dirty="0">
              <a:latin typeface="Century Gothic" panose="020B0502020202020204" pitchFamily="34" charset="0"/>
              <a:ea typeface="MS Mincho" panose="02020609040205080304" pitchFamily="49" charset="-128"/>
              <a:cs typeface="Times New Roman" panose="02020603050405020304" pitchFamily="18" charset="0"/>
            </a:endParaRPr>
          </a:p>
          <a:p>
            <a:pPr algn="just">
              <a:lnSpc>
                <a:spcPct val="150000"/>
              </a:lnSpc>
              <a:spcAft>
                <a:spcPts val="300"/>
              </a:spcAft>
            </a:pPr>
            <a:endParaRPr lang="en-GB" sz="1600" dirty="0">
              <a:latin typeface="Century Gothic" panose="020B0502020202020204" pitchFamily="34" charset="0"/>
              <a:ea typeface="MS Mincho" panose="02020609040205080304" pitchFamily="49" charset="-128"/>
              <a:cs typeface="Times New Roman" panose="02020603050405020304" pitchFamily="18" charset="0"/>
            </a:endParaRPr>
          </a:p>
          <a:p>
            <a:pPr algn="just">
              <a:lnSpc>
                <a:spcPct val="150000"/>
              </a:lnSpc>
              <a:spcAft>
                <a:spcPts val="300"/>
              </a:spcAft>
            </a:pPr>
            <a:endParaRPr lang="en-GB" sz="1600" dirty="0">
              <a:latin typeface="Century Gothic" panose="020B0502020202020204" pitchFamily="34" charset="0"/>
              <a:ea typeface="MS Mincho" panose="02020609040205080304" pitchFamily="49" charset="-128"/>
              <a:cs typeface="Times New Roman" panose="02020603050405020304" pitchFamily="18" charset="0"/>
            </a:endParaRPr>
          </a:p>
          <a:p>
            <a:pPr algn="just">
              <a:lnSpc>
                <a:spcPct val="150000"/>
              </a:lnSpc>
              <a:spcAft>
                <a:spcPts val="300"/>
              </a:spcAft>
            </a:pPr>
            <a:endParaRPr lang="en-GB" sz="1600" dirty="0">
              <a:latin typeface="Century Gothic" panose="020B0502020202020204" pitchFamily="34" charset="0"/>
              <a:ea typeface="MS Mincho" panose="02020609040205080304" pitchFamily="49" charset="-128"/>
              <a:cs typeface="Times New Roman" panose="02020603050405020304" pitchFamily="18" charset="0"/>
            </a:endParaRPr>
          </a:p>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In this approach, total occurrence rates (R=10</a:t>
            </a:r>
            <a:r>
              <a:rPr lang="en-GB" sz="1600" baseline="30000" dirty="0">
                <a:latin typeface="Century Gothic" panose="020B0502020202020204" pitchFamily="34" charset="0"/>
                <a:ea typeface="MS Mincho" panose="02020609040205080304" pitchFamily="49" charset="-128"/>
                <a:cs typeface="Times New Roman" panose="02020603050405020304" pitchFamily="18" charset="0"/>
              </a:rPr>
              <a:t>a</a:t>
            </a:r>
            <a:r>
              <a:rPr lang="en-GB" sz="1600" dirty="0">
                <a:latin typeface="Century Gothic" panose="020B0502020202020204" pitchFamily="34" charset="0"/>
                <a:ea typeface="MS Mincho" panose="02020609040205080304" pitchFamily="49" charset="-128"/>
                <a:cs typeface="Times New Roman" panose="02020603050405020304" pitchFamily="18" charset="0"/>
              </a:rPr>
              <a:t>) are redistributed on a uniform grid (</a:t>
            </a:r>
            <a:r>
              <a:rPr lang="en-GB" sz="1600" dirty="0" err="1">
                <a:latin typeface="Century Gothic" panose="020B0502020202020204" pitchFamily="34" charset="0"/>
                <a:ea typeface="MS Mincho" panose="02020609040205080304" pitchFamily="49" charset="-128"/>
                <a:cs typeface="Times New Roman" panose="02020603050405020304" pitchFamily="18" charset="0"/>
              </a:rPr>
              <a:t>i</a:t>
            </a:r>
            <a:r>
              <a:rPr lang="en-GB" sz="1600" dirty="0">
                <a:latin typeface="Century Gothic" panose="020B0502020202020204" pitchFamily="34" charset="0"/>
                <a:ea typeface="MS Mincho" panose="02020609040205080304" pitchFamily="49" charset="-128"/>
                <a:cs typeface="Times New Roman" panose="02020603050405020304" pitchFamily="18" charset="0"/>
              </a:rPr>
              <a:t>) by weighting the relative distance (D) of the grid cell to the surrounding earthquake events (j).</a:t>
            </a: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Smoothed Seismicity Model</a:t>
            </a:r>
          </a:p>
        </p:txBody>
      </p:sp>
      <p:pic>
        <p:nvPicPr>
          <p:cNvPr id="11" name="Picture 10" descr="Text&#10;&#10;Description automatically generated">
            <a:extLst>
              <a:ext uri="{FF2B5EF4-FFF2-40B4-BE49-F238E27FC236}">
                <a16:creationId xmlns:a16="http://schemas.microsoft.com/office/drawing/2014/main" id="{31864113-40ED-5E46-968B-FD28625793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338" y="3790712"/>
            <a:ext cx="2122875" cy="988040"/>
          </a:xfrm>
          <a:prstGeom prst="rect">
            <a:avLst/>
          </a:prstGeom>
        </p:spPr>
      </p:pic>
      <p:pic>
        <p:nvPicPr>
          <p:cNvPr id="12" name="Picture 11" descr="Text&#10;&#10;Description automatically generated">
            <a:extLst>
              <a:ext uri="{FF2B5EF4-FFF2-40B4-BE49-F238E27FC236}">
                <a16:creationId xmlns:a16="http://schemas.microsoft.com/office/drawing/2014/main" id="{2FCE526F-5FD9-6F47-A2EF-43C4C0B2A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765" y="3773308"/>
            <a:ext cx="2266326" cy="1005444"/>
          </a:xfrm>
          <a:prstGeom prst="rect">
            <a:avLst/>
          </a:prstGeom>
        </p:spPr>
      </p:pic>
      <p:sp>
        <p:nvSpPr>
          <p:cNvPr id="13" name="Rectangle 12">
            <a:extLst>
              <a:ext uri="{FF2B5EF4-FFF2-40B4-BE49-F238E27FC236}">
                <a16:creationId xmlns:a16="http://schemas.microsoft.com/office/drawing/2014/main" id="{0D7BE6A4-188C-8D48-8B15-87A0F97B3D16}"/>
              </a:ext>
            </a:extLst>
          </p:cNvPr>
          <p:cNvSpPr/>
          <p:nvPr/>
        </p:nvSpPr>
        <p:spPr>
          <a:xfrm>
            <a:off x="3169926" y="3773312"/>
            <a:ext cx="435429" cy="398219"/>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Elbow Connector 13">
            <a:extLst>
              <a:ext uri="{FF2B5EF4-FFF2-40B4-BE49-F238E27FC236}">
                <a16:creationId xmlns:a16="http://schemas.microsoft.com/office/drawing/2014/main" id="{F3F5FBE9-CE80-D945-B4AB-5EDDFB2CF378}"/>
              </a:ext>
            </a:extLst>
          </p:cNvPr>
          <p:cNvCxnSpPr>
            <a:stCxn id="13" idx="0"/>
            <a:endCxn id="12" idx="0"/>
          </p:cNvCxnSpPr>
          <p:nvPr/>
        </p:nvCxnSpPr>
        <p:spPr>
          <a:xfrm rot="5400000" flipH="1" flipV="1">
            <a:off x="5491282" y="1669667"/>
            <a:ext cx="4" cy="4207287"/>
          </a:xfrm>
          <a:prstGeom prst="bentConnector3">
            <a:avLst>
              <a:gd name="adj1" fmla="val 5715100000"/>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a:extLst>
              <a:ext uri="{FF2B5EF4-FFF2-40B4-BE49-F238E27FC236}">
                <a16:creationId xmlns:a16="http://schemas.microsoft.com/office/drawing/2014/main" id="{7B1E9844-5989-EA42-9BD8-199B288EB799}"/>
              </a:ext>
            </a:extLst>
          </p:cNvPr>
          <p:cNvSpPr/>
          <p:nvPr/>
        </p:nvSpPr>
        <p:spPr>
          <a:xfrm>
            <a:off x="6322429" y="3790712"/>
            <a:ext cx="2508069" cy="988040"/>
          </a:xfrm>
          <a:prstGeom prst="round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44697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6E78C29-7862-4727-B356-54B5AB5216DF}"/>
              </a:ext>
            </a:extLst>
          </p:cNvPr>
          <p:cNvSpPr txBox="1"/>
          <p:nvPr/>
        </p:nvSpPr>
        <p:spPr>
          <a:xfrm>
            <a:off x="466725" y="1006126"/>
            <a:ext cx="4209778" cy="3446264"/>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Central Asia is an area characterized by complex tectonic and active deformation.</a:t>
            </a:r>
          </a:p>
          <a:p>
            <a:pPr algn="just">
              <a:lnSpc>
                <a:spcPct val="150000"/>
              </a:lnSpc>
              <a:spcAft>
                <a:spcPts val="300"/>
              </a:spcAft>
            </a:pPr>
            <a:endParaRPr lang="en-GB" sz="1600" dirty="0">
              <a:latin typeface="Century Gothic" panose="020B0502020202020204" pitchFamily="34" charset="0"/>
              <a:ea typeface="MS Mincho" panose="02020609040205080304" pitchFamily="49" charset="-128"/>
              <a:cs typeface="Times New Roman" panose="02020603050405020304" pitchFamily="18" charset="0"/>
            </a:endParaRPr>
          </a:p>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Large historical earthquake events (M&gt;7) have occurred, mostly caused by </a:t>
            </a:r>
            <a:r>
              <a:rPr lang="en-GB" sz="1600" b="1" dirty="0">
                <a:latin typeface="Century Gothic" panose="020B0502020202020204" pitchFamily="34" charset="0"/>
                <a:ea typeface="MS Mincho" panose="02020609040205080304" pitchFamily="49" charset="-128"/>
                <a:cs typeface="Times New Roman" panose="02020603050405020304" pitchFamily="18" charset="0"/>
              </a:rPr>
              <a:t>thrust</a:t>
            </a:r>
            <a:r>
              <a:rPr lang="en-GB" sz="1600" dirty="0">
                <a:latin typeface="Century Gothic" panose="020B0502020202020204" pitchFamily="34" charset="0"/>
                <a:ea typeface="MS Mincho" panose="02020609040205080304" pitchFamily="49" charset="-128"/>
                <a:cs typeface="Times New Roman" panose="02020603050405020304" pitchFamily="18" charset="0"/>
              </a:rPr>
              <a:t> and </a:t>
            </a:r>
            <a:r>
              <a:rPr lang="en-GB" sz="1600" b="1" dirty="0">
                <a:latin typeface="Century Gothic" panose="020B0502020202020204" pitchFamily="34" charset="0"/>
                <a:ea typeface="MS Mincho" panose="02020609040205080304" pitchFamily="49" charset="-128"/>
                <a:cs typeface="Times New Roman" panose="02020603050405020304" pitchFamily="18" charset="0"/>
              </a:rPr>
              <a:t>reverse-faults</a:t>
            </a:r>
            <a:r>
              <a:rPr lang="en-GB" sz="1600" dirty="0">
                <a:latin typeface="Century Gothic" panose="020B0502020202020204" pitchFamily="34" charset="0"/>
                <a:ea typeface="MS Mincho" panose="02020609040205080304" pitchFamily="49" charset="-128"/>
                <a:cs typeface="Times New Roman" panose="02020603050405020304" pitchFamily="18" charset="0"/>
              </a:rPr>
              <a:t> generated by the collision of the Eurasian and Indian plates. </a:t>
            </a:r>
            <a:endParaRPr lang="en-GB" sz="1600" b="1" dirty="0">
              <a:latin typeface="Century Gothic" panose="020B0502020202020204" pitchFamily="34" charset="0"/>
              <a:ea typeface="MS Mincho" panose="02020609040205080304" pitchFamily="49" charset="-128"/>
              <a:cs typeface="Times New Roman" panose="02020603050405020304" pitchFamily="18" charset="0"/>
            </a:endParaRP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Seismotectonic Overview</a:t>
            </a:r>
          </a:p>
        </p:txBody>
      </p:sp>
      <p:pic>
        <p:nvPicPr>
          <p:cNvPr id="5" name="Picture 4" descr="Map&#10;&#10;Description automatically generated">
            <a:extLst>
              <a:ext uri="{FF2B5EF4-FFF2-40B4-BE49-F238E27FC236}">
                <a16:creationId xmlns:a16="http://schemas.microsoft.com/office/drawing/2014/main" id="{9AF8F366-81FB-8648-BB56-0BBF7915C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7286" y="850018"/>
            <a:ext cx="5715211" cy="4036247"/>
          </a:xfrm>
          <a:prstGeom prst="rect">
            <a:avLst/>
          </a:prstGeom>
        </p:spPr>
      </p:pic>
      <p:sp>
        <p:nvSpPr>
          <p:cNvPr id="6" name="Rectangle 5">
            <a:extLst>
              <a:ext uri="{FF2B5EF4-FFF2-40B4-BE49-F238E27FC236}">
                <a16:creationId xmlns:a16="http://schemas.microsoft.com/office/drawing/2014/main" id="{EEB6797A-EF45-A848-863B-C214922994A9}"/>
              </a:ext>
            </a:extLst>
          </p:cNvPr>
          <p:cNvSpPr/>
          <p:nvPr/>
        </p:nvSpPr>
        <p:spPr>
          <a:xfrm>
            <a:off x="466725" y="5093549"/>
            <a:ext cx="9687471" cy="784125"/>
          </a:xfrm>
          <a:prstGeom prst="rect">
            <a:avLst/>
          </a:prstGeom>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This regime was responsible for the development of the Cenozoic belts of Tien Shan and Pamir, which are accommodating a great part of the regional deformation.</a:t>
            </a:r>
          </a:p>
        </p:txBody>
      </p:sp>
      <p:sp>
        <p:nvSpPr>
          <p:cNvPr id="9" name="Rectangle 8">
            <a:extLst>
              <a:ext uri="{FF2B5EF4-FFF2-40B4-BE49-F238E27FC236}">
                <a16:creationId xmlns:a16="http://schemas.microsoft.com/office/drawing/2014/main" id="{37AB5B52-53B1-2547-B1BE-FEF2BB5DC267}"/>
              </a:ext>
            </a:extLst>
          </p:cNvPr>
          <p:cNvSpPr/>
          <p:nvPr/>
        </p:nvSpPr>
        <p:spPr>
          <a:xfrm>
            <a:off x="4887286" y="4147601"/>
            <a:ext cx="2972200" cy="522370"/>
          </a:xfrm>
          <a:prstGeom prst="rect">
            <a:avLst/>
          </a:prstGeom>
        </p:spPr>
        <p:txBody>
          <a:bodyPr wrap="square">
            <a:spAutoFit/>
          </a:bodyPr>
          <a:lstStyle/>
          <a:p>
            <a:r>
              <a:rPr lang="en-GB" sz="1400" dirty="0">
                <a:latin typeface="Century Gothic" panose="020B0502020202020204" pitchFamily="34" charset="0"/>
                <a:ea typeface="MS Mincho" panose="02020609040205080304" pitchFamily="49" charset="-128"/>
                <a:cs typeface="Times New Roman" panose="02020603050405020304" pitchFamily="18" charset="0"/>
              </a:rPr>
              <a:t>GPS-derived velocity maps from </a:t>
            </a:r>
            <a:r>
              <a:rPr lang="en-GB" sz="1400" dirty="0" err="1">
                <a:latin typeface="Century Gothic" panose="020B0502020202020204" pitchFamily="34" charset="0"/>
                <a:ea typeface="MS Mincho" panose="02020609040205080304" pitchFamily="49" charset="-128"/>
                <a:cs typeface="Times New Roman" panose="02020603050405020304" pitchFamily="18" charset="0"/>
              </a:rPr>
              <a:t>Hatzfeld</a:t>
            </a:r>
            <a:r>
              <a:rPr lang="en-GB" sz="1400" dirty="0">
                <a:latin typeface="Century Gothic" panose="020B0502020202020204" pitchFamily="34" charset="0"/>
                <a:ea typeface="MS Mincho" panose="02020609040205080304" pitchFamily="49" charset="-128"/>
                <a:cs typeface="Times New Roman" panose="02020603050405020304" pitchFamily="18" charset="0"/>
              </a:rPr>
              <a:t> and Molnar (2010)</a:t>
            </a:r>
            <a:endParaRPr lang="en-GB" sz="1400" dirty="0"/>
          </a:p>
        </p:txBody>
      </p:sp>
      <p:sp>
        <p:nvSpPr>
          <p:cNvPr id="10" name="Rectangle 9">
            <a:extLst>
              <a:ext uri="{FF2B5EF4-FFF2-40B4-BE49-F238E27FC236}">
                <a16:creationId xmlns:a16="http://schemas.microsoft.com/office/drawing/2014/main" id="{D62F5D00-1BEB-5E45-BB01-71D37E77A4B7}"/>
              </a:ext>
            </a:extLst>
          </p:cNvPr>
          <p:cNvSpPr/>
          <p:nvPr/>
        </p:nvSpPr>
        <p:spPr>
          <a:xfrm>
            <a:off x="6050045" y="1306286"/>
            <a:ext cx="1694847" cy="1201783"/>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9307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6E78C29-7862-4727-B356-54B5AB5216DF}"/>
              </a:ext>
            </a:extLst>
          </p:cNvPr>
          <p:cNvSpPr txBox="1"/>
          <p:nvPr/>
        </p:nvSpPr>
        <p:spPr>
          <a:xfrm>
            <a:off x="466725" y="855591"/>
            <a:ext cx="9931309" cy="5193025"/>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The level of smearing of the rates is controlled by smoothing length parameter (</a:t>
            </a:r>
            <a:r>
              <a:rPr lang="el-GR" sz="1600" dirty="0">
                <a:latin typeface="Century Gothic" panose="020B0502020202020204" pitchFamily="34" charset="0"/>
                <a:ea typeface="MS Mincho" panose="02020609040205080304" pitchFamily="49" charset="-128"/>
                <a:cs typeface="Times New Roman" panose="02020603050405020304" pitchFamily="18" charset="0"/>
              </a:rPr>
              <a:t>λ), </a:t>
            </a:r>
            <a:r>
              <a:rPr lang="en-GB" sz="1600" dirty="0">
                <a:latin typeface="Century Gothic" panose="020B0502020202020204" pitchFamily="34" charset="0"/>
                <a:ea typeface="MS Mincho" panose="02020609040205080304" pitchFamily="49" charset="-128"/>
                <a:cs typeface="Times New Roman" panose="02020603050405020304" pitchFamily="18" charset="0"/>
              </a:rPr>
              <a:t>which reflects the belief in the actual observed seismicity pattern. To account for the variability of </a:t>
            </a:r>
            <a:r>
              <a:rPr lang="el-GR" sz="1600" dirty="0">
                <a:latin typeface="Century Gothic" panose="020B0502020202020204" pitchFamily="34" charset="0"/>
                <a:ea typeface="MS Mincho" panose="02020609040205080304" pitchFamily="49" charset="-128"/>
                <a:cs typeface="Times New Roman" panose="02020603050405020304" pitchFamily="18" charset="0"/>
              </a:rPr>
              <a:t>λ</a:t>
            </a:r>
            <a:r>
              <a:rPr lang="en-US" sz="1600" dirty="0">
                <a:latin typeface="Century Gothic" panose="020B0502020202020204" pitchFamily="34" charset="0"/>
                <a:ea typeface="MS Mincho" panose="02020609040205080304" pitchFamily="49" charset="-128"/>
                <a:cs typeface="Times New Roman" panose="02020603050405020304" pitchFamily="18" charset="0"/>
              </a:rPr>
              <a:t>, three different values are used for each zone.</a:t>
            </a:r>
          </a:p>
          <a:p>
            <a:pPr algn="just">
              <a:lnSpc>
                <a:spcPct val="150000"/>
              </a:lnSpc>
              <a:spcAft>
                <a:spcPts val="300"/>
              </a:spcAft>
            </a:pPr>
            <a:endParaRPr lang="en-US" sz="1600" dirty="0">
              <a:latin typeface="Century Gothic" panose="020B0502020202020204" pitchFamily="34" charset="0"/>
              <a:ea typeface="MS Mincho" panose="02020609040205080304" pitchFamily="49" charset="-128"/>
              <a:cs typeface="Times New Roman" panose="02020603050405020304" pitchFamily="18" charset="0"/>
            </a:endParaRPr>
          </a:p>
          <a:p>
            <a:pPr algn="just">
              <a:lnSpc>
                <a:spcPct val="150000"/>
              </a:lnSpc>
              <a:spcAft>
                <a:spcPts val="300"/>
              </a:spcAft>
            </a:pPr>
            <a:endParaRPr lang="en-US" sz="1600" dirty="0">
              <a:latin typeface="Century Gothic" panose="020B0502020202020204" pitchFamily="34" charset="0"/>
              <a:ea typeface="MS Mincho" panose="02020609040205080304" pitchFamily="49" charset="-128"/>
              <a:cs typeface="Times New Roman" panose="02020603050405020304" pitchFamily="18" charset="0"/>
            </a:endParaRPr>
          </a:p>
          <a:p>
            <a:pPr algn="just">
              <a:lnSpc>
                <a:spcPct val="150000"/>
              </a:lnSpc>
              <a:spcAft>
                <a:spcPts val="300"/>
              </a:spcAft>
            </a:pPr>
            <a:endParaRPr lang="en-US" sz="1600" dirty="0">
              <a:latin typeface="Century Gothic" panose="020B0502020202020204" pitchFamily="34" charset="0"/>
              <a:ea typeface="MS Mincho" panose="02020609040205080304" pitchFamily="49" charset="-128"/>
              <a:cs typeface="Times New Roman" panose="02020603050405020304" pitchFamily="18" charset="0"/>
            </a:endParaRPr>
          </a:p>
          <a:p>
            <a:pPr algn="just">
              <a:lnSpc>
                <a:spcPct val="150000"/>
              </a:lnSpc>
              <a:spcAft>
                <a:spcPts val="300"/>
              </a:spcAft>
            </a:pPr>
            <a:endParaRPr lang="en-US" sz="1600" dirty="0">
              <a:latin typeface="Century Gothic" panose="020B0502020202020204" pitchFamily="34" charset="0"/>
              <a:ea typeface="MS Mincho" panose="02020609040205080304" pitchFamily="49" charset="-128"/>
              <a:cs typeface="Times New Roman" panose="02020603050405020304" pitchFamily="18" charset="0"/>
            </a:endParaRPr>
          </a:p>
          <a:p>
            <a:pPr algn="just">
              <a:lnSpc>
                <a:spcPct val="150000"/>
              </a:lnSpc>
              <a:spcAft>
                <a:spcPts val="300"/>
              </a:spcAft>
            </a:pPr>
            <a:endParaRPr lang="en-US" sz="1600" dirty="0">
              <a:latin typeface="Century Gothic" panose="020B0502020202020204" pitchFamily="34" charset="0"/>
              <a:ea typeface="MS Mincho" panose="02020609040205080304" pitchFamily="49" charset="-128"/>
              <a:cs typeface="Times New Roman" panose="02020603050405020304" pitchFamily="18" charset="0"/>
            </a:endParaRPr>
          </a:p>
          <a:p>
            <a:pPr algn="just">
              <a:lnSpc>
                <a:spcPct val="150000"/>
              </a:lnSpc>
              <a:spcAft>
                <a:spcPts val="300"/>
              </a:spcAft>
            </a:pPr>
            <a:endParaRPr lang="en-US" sz="1600" dirty="0">
              <a:latin typeface="Century Gothic" panose="020B0502020202020204" pitchFamily="34" charset="0"/>
              <a:ea typeface="MS Mincho" panose="02020609040205080304" pitchFamily="49" charset="-128"/>
              <a:cs typeface="Times New Roman" panose="02020603050405020304" pitchFamily="18" charset="0"/>
            </a:endParaRPr>
          </a:p>
          <a:p>
            <a:pPr algn="just">
              <a:lnSpc>
                <a:spcPct val="150000"/>
              </a:lnSpc>
              <a:spcAft>
                <a:spcPts val="300"/>
              </a:spcAft>
            </a:pPr>
            <a:endParaRPr lang="en-US" sz="1600" dirty="0">
              <a:latin typeface="Century Gothic" panose="020B0502020202020204" pitchFamily="34" charset="0"/>
              <a:ea typeface="MS Mincho" panose="02020609040205080304" pitchFamily="49" charset="-128"/>
              <a:cs typeface="Times New Roman" panose="02020603050405020304" pitchFamily="18" charset="0"/>
            </a:endParaRPr>
          </a:p>
          <a:p>
            <a:pPr algn="just">
              <a:lnSpc>
                <a:spcPct val="150000"/>
              </a:lnSpc>
              <a:spcAft>
                <a:spcPts val="300"/>
              </a:spcAft>
            </a:pPr>
            <a:endParaRPr lang="en-US" sz="1600" dirty="0">
              <a:latin typeface="Century Gothic" panose="020B0502020202020204" pitchFamily="34" charset="0"/>
              <a:ea typeface="MS Mincho" panose="02020609040205080304" pitchFamily="49" charset="-128"/>
              <a:cs typeface="Times New Roman" panose="02020603050405020304" pitchFamily="18" charset="0"/>
            </a:endParaRPr>
          </a:p>
          <a:p>
            <a:pPr algn="just">
              <a:lnSpc>
                <a:spcPct val="150000"/>
              </a:lnSpc>
              <a:spcAft>
                <a:spcPts val="300"/>
              </a:spcAft>
            </a:pPr>
            <a:r>
              <a:rPr lang="en-US" sz="1600" dirty="0">
                <a:latin typeface="Century Gothic" panose="020B0502020202020204" pitchFamily="34" charset="0"/>
                <a:ea typeface="MS Mincho" panose="02020609040205080304" pitchFamily="49" charset="-128"/>
                <a:cs typeface="Times New Roman" panose="02020603050405020304" pitchFamily="18" charset="0"/>
              </a:rPr>
              <a:t>A different combination of smoothing length is also used for high and low activity zones, to avoid the development of “bull’s eye” effect.</a:t>
            </a:r>
            <a:endParaRPr lang="en-GB" sz="1600" dirty="0">
              <a:latin typeface="Century Gothic" panose="020B0502020202020204" pitchFamily="34" charset="0"/>
              <a:ea typeface="MS Mincho" panose="02020609040205080304" pitchFamily="49" charset="-128"/>
              <a:cs typeface="Times New Roman" panose="02020603050405020304" pitchFamily="18" charset="0"/>
            </a:endParaRP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Smoothed Seismicity Model</a:t>
            </a:r>
          </a:p>
        </p:txBody>
      </p:sp>
      <p:pic>
        <p:nvPicPr>
          <p:cNvPr id="35" name="Picture 34">
            <a:extLst>
              <a:ext uri="{FF2B5EF4-FFF2-40B4-BE49-F238E27FC236}">
                <a16:creationId xmlns:a16="http://schemas.microsoft.com/office/drawing/2014/main" id="{013FAF7E-127C-6946-8B4B-02B486C19788}"/>
              </a:ext>
            </a:extLst>
          </p:cNvPr>
          <p:cNvPicPr>
            <a:picLocks noChangeAspect="1"/>
          </p:cNvPicPr>
          <p:nvPr/>
        </p:nvPicPr>
        <p:blipFill>
          <a:blip r:embed="rId2">
            <a:lum/>
            <a:alphaModFix/>
          </a:blip>
          <a:srcRect/>
          <a:stretch>
            <a:fillRect/>
          </a:stretch>
        </p:blipFill>
        <p:spPr>
          <a:xfrm>
            <a:off x="889886" y="2324386"/>
            <a:ext cx="2779920" cy="2743199"/>
          </a:xfrm>
          <a:prstGeom prst="rect">
            <a:avLst/>
          </a:prstGeom>
          <a:noFill/>
          <a:ln>
            <a:noFill/>
          </a:ln>
        </p:spPr>
      </p:pic>
      <p:pic>
        <p:nvPicPr>
          <p:cNvPr id="36" name="Picture 35">
            <a:extLst>
              <a:ext uri="{FF2B5EF4-FFF2-40B4-BE49-F238E27FC236}">
                <a16:creationId xmlns:a16="http://schemas.microsoft.com/office/drawing/2014/main" id="{72F9DB39-B1B1-084A-993B-A2BFD6260A27}"/>
              </a:ext>
            </a:extLst>
          </p:cNvPr>
          <p:cNvPicPr>
            <a:picLocks noChangeAspect="1"/>
          </p:cNvPicPr>
          <p:nvPr/>
        </p:nvPicPr>
        <p:blipFill>
          <a:blip r:embed="rId3">
            <a:lum/>
            <a:alphaModFix/>
          </a:blip>
          <a:srcRect/>
          <a:stretch>
            <a:fillRect/>
          </a:stretch>
        </p:blipFill>
        <p:spPr>
          <a:xfrm>
            <a:off x="4008566" y="2324385"/>
            <a:ext cx="2779920" cy="2743199"/>
          </a:xfrm>
          <a:prstGeom prst="rect">
            <a:avLst/>
          </a:prstGeom>
          <a:noFill/>
          <a:ln>
            <a:noFill/>
          </a:ln>
        </p:spPr>
      </p:pic>
      <p:pic>
        <p:nvPicPr>
          <p:cNvPr id="37" name="Picture 36">
            <a:extLst>
              <a:ext uri="{FF2B5EF4-FFF2-40B4-BE49-F238E27FC236}">
                <a16:creationId xmlns:a16="http://schemas.microsoft.com/office/drawing/2014/main" id="{3377EE7A-D910-6046-A730-756E65184932}"/>
              </a:ext>
            </a:extLst>
          </p:cNvPr>
          <p:cNvPicPr>
            <a:picLocks noChangeAspect="1"/>
          </p:cNvPicPr>
          <p:nvPr/>
        </p:nvPicPr>
        <p:blipFill>
          <a:blip r:embed="rId4">
            <a:lum/>
            <a:alphaModFix/>
          </a:blip>
          <a:srcRect/>
          <a:stretch>
            <a:fillRect/>
          </a:stretch>
        </p:blipFill>
        <p:spPr>
          <a:xfrm>
            <a:off x="7127246" y="2324385"/>
            <a:ext cx="2779920" cy="2743199"/>
          </a:xfrm>
          <a:prstGeom prst="rect">
            <a:avLst/>
          </a:prstGeom>
          <a:noFill/>
          <a:ln>
            <a:noFill/>
          </a:ln>
        </p:spPr>
      </p:pic>
    </p:spTree>
    <p:extLst>
      <p:ext uri="{BB962C8B-B14F-4D97-AF65-F5344CB8AC3E}">
        <p14:creationId xmlns:p14="http://schemas.microsoft.com/office/powerpoint/2010/main" val="3902003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engineering drawing&#10;&#10;Description automatically generated">
            <a:extLst>
              <a:ext uri="{FF2B5EF4-FFF2-40B4-BE49-F238E27FC236}">
                <a16:creationId xmlns:a16="http://schemas.microsoft.com/office/drawing/2014/main" id="{D9FF2C82-D798-5147-8426-64709C01F1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5702" y="3407798"/>
            <a:ext cx="4509135" cy="2806065"/>
          </a:xfrm>
          <a:prstGeom prst="rect">
            <a:avLst/>
          </a:prstGeom>
          <a:ln w="12700">
            <a:solidFill>
              <a:schemeClr val="tx1"/>
            </a:solidFill>
          </a:ln>
        </p:spPr>
      </p:pic>
      <p:sp>
        <p:nvSpPr>
          <p:cNvPr id="8" name="CasellaDiTesto 7">
            <a:extLst>
              <a:ext uri="{FF2B5EF4-FFF2-40B4-BE49-F238E27FC236}">
                <a16:creationId xmlns:a16="http://schemas.microsoft.com/office/drawing/2014/main" id="{D6E78C29-7862-4727-B356-54B5AB5216DF}"/>
              </a:ext>
            </a:extLst>
          </p:cNvPr>
          <p:cNvSpPr txBox="1"/>
          <p:nvPr/>
        </p:nvSpPr>
        <p:spPr>
          <a:xfrm>
            <a:off x="466725" y="855591"/>
            <a:ext cx="5219972" cy="1153457"/>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Smoothing procedure was applied separately to the shallow, intermediate, and deep seismicity layers.</a:t>
            </a: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Smoothed Seismicity Model</a:t>
            </a:r>
          </a:p>
        </p:txBody>
      </p:sp>
      <p:pic>
        <p:nvPicPr>
          <p:cNvPr id="5" name="Picture 4" descr="Diagram, engineering drawing&#10;&#10;Description automatically generated">
            <a:extLst>
              <a:ext uri="{FF2B5EF4-FFF2-40B4-BE49-F238E27FC236}">
                <a16:creationId xmlns:a16="http://schemas.microsoft.com/office/drawing/2014/main" id="{5CDA501C-835A-C64B-A32B-FF0F8D217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595" y="2295934"/>
            <a:ext cx="4509135" cy="2806065"/>
          </a:xfrm>
          <a:prstGeom prst="rect">
            <a:avLst/>
          </a:prstGeom>
          <a:ln w="12700">
            <a:solidFill>
              <a:schemeClr val="tx1"/>
            </a:solidFill>
          </a:ln>
        </p:spPr>
      </p:pic>
      <p:pic>
        <p:nvPicPr>
          <p:cNvPr id="3" name="Picture 2" descr="Map&#10;&#10;Description automatically generated with medium confidence">
            <a:extLst>
              <a:ext uri="{FF2B5EF4-FFF2-40B4-BE49-F238E27FC236}">
                <a16:creationId xmlns:a16="http://schemas.microsoft.com/office/drawing/2014/main" id="{811BE953-DBC8-514B-9B27-97BA111C21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36683"/>
            <a:ext cx="4509135" cy="2806065"/>
          </a:xfrm>
          <a:prstGeom prst="rect">
            <a:avLst/>
          </a:prstGeom>
          <a:ln w="12700">
            <a:solidFill>
              <a:schemeClr val="tx1"/>
            </a:solidFill>
          </a:ln>
        </p:spPr>
      </p:pic>
      <p:sp>
        <p:nvSpPr>
          <p:cNvPr id="6" name="Rectangle 5">
            <a:extLst>
              <a:ext uri="{FF2B5EF4-FFF2-40B4-BE49-F238E27FC236}">
                <a16:creationId xmlns:a16="http://schemas.microsoft.com/office/drawing/2014/main" id="{F09C098A-E91F-EC40-86AF-382F0CB55A4C}"/>
              </a:ext>
            </a:extLst>
          </p:cNvPr>
          <p:cNvSpPr/>
          <p:nvPr/>
        </p:nvSpPr>
        <p:spPr>
          <a:xfrm>
            <a:off x="262623" y="4917333"/>
            <a:ext cx="1234633" cy="369332"/>
          </a:xfrm>
          <a:prstGeom prst="rect">
            <a:avLst/>
          </a:prstGeom>
          <a:solidFill>
            <a:schemeClr val="bg1"/>
          </a:solidFill>
          <a:ln w="12700">
            <a:solidFill>
              <a:schemeClr val="tx1"/>
            </a:solidFill>
          </a:ln>
        </p:spPr>
        <p:txBody>
          <a:bodyPr wrap="none">
            <a:spAutoFit/>
          </a:bodyPr>
          <a:lstStyle/>
          <a:p>
            <a:r>
              <a:rPr lang="en-GB" dirty="0">
                <a:latin typeface="Century Gothic" panose="020B0502020202020204" pitchFamily="34" charset="0"/>
                <a:ea typeface="MS Mincho" panose="02020609040205080304" pitchFamily="49" charset="-128"/>
                <a:cs typeface="Times New Roman" panose="02020603050405020304" pitchFamily="18" charset="0"/>
              </a:rPr>
              <a:t>50-150km</a:t>
            </a:r>
            <a:endParaRPr lang="en-GB" dirty="0"/>
          </a:p>
        </p:txBody>
      </p:sp>
      <p:sp>
        <p:nvSpPr>
          <p:cNvPr id="9" name="Rectangle 8">
            <a:extLst>
              <a:ext uri="{FF2B5EF4-FFF2-40B4-BE49-F238E27FC236}">
                <a16:creationId xmlns:a16="http://schemas.microsoft.com/office/drawing/2014/main" id="{0F747011-4478-E34A-A544-09DF534396F7}"/>
              </a:ext>
            </a:extLst>
          </p:cNvPr>
          <p:cNvSpPr/>
          <p:nvPr/>
        </p:nvSpPr>
        <p:spPr>
          <a:xfrm>
            <a:off x="5742043" y="2774209"/>
            <a:ext cx="978153" cy="369332"/>
          </a:xfrm>
          <a:prstGeom prst="rect">
            <a:avLst/>
          </a:prstGeom>
          <a:solidFill>
            <a:schemeClr val="bg1"/>
          </a:solidFill>
          <a:ln w="12700">
            <a:solidFill>
              <a:schemeClr val="tx1"/>
            </a:solidFill>
          </a:ln>
        </p:spPr>
        <p:txBody>
          <a:bodyPr wrap="none">
            <a:spAutoFit/>
          </a:bodyPr>
          <a:lstStyle/>
          <a:p>
            <a:r>
              <a:rPr lang="en-GB" dirty="0">
                <a:latin typeface="Century Gothic" panose="020B0502020202020204" pitchFamily="34" charset="0"/>
                <a:ea typeface="MS Mincho" panose="02020609040205080304" pitchFamily="49" charset="-128"/>
                <a:cs typeface="Times New Roman" panose="02020603050405020304" pitchFamily="18" charset="0"/>
              </a:rPr>
              <a:t>0-50km</a:t>
            </a:r>
            <a:endParaRPr lang="en-GB" dirty="0"/>
          </a:p>
        </p:txBody>
      </p:sp>
      <p:sp>
        <p:nvSpPr>
          <p:cNvPr id="10" name="Rectangle 9">
            <a:extLst>
              <a:ext uri="{FF2B5EF4-FFF2-40B4-BE49-F238E27FC236}">
                <a16:creationId xmlns:a16="http://schemas.microsoft.com/office/drawing/2014/main" id="{1EB88403-B75B-5644-9132-FDF1C97DA889}"/>
              </a:ext>
            </a:extLst>
          </p:cNvPr>
          <p:cNvSpPr/>
          <p:nvPr/>
        </p:nvSpPr>
        <p:spPr>
          <a:xfrm>
            <a:off x="5029143" y="5874919"/>
            <a:ext cx="1362874" cy="369332"/>
          </a:xfrm>
          <a:prstGeom prst="rect">
            <a:avLst/>
          </a:prstGeom>
          <a:solidFill>
            <a:schemeClr val="bg1"/>
          </a:solidFill>
          <a:ln w="12700">
            <a:solidFill>
              <a:schemeClr val="tx1"/>
            </a:solidFill>
          </a:ln>
        </p:spPr>
        <p:txBody>
          <a:bodyPr wrap="none">
            <a:spAutoFit/>
          </a:bodyPr>
          <a:lstStyle/>
          <a:p>
            <a:r>
              <a:rPr lang="en-GB" dirty="0">
                <a:latin typeface="Century Gothic" panose="020B0502020202020204" pitchFamily="34" charset="0"/>
                <a:ea typeface="MS Mincho" panose="02020609040205080304" pitchFamily="49" charset="-128"/>
                <a:cs typeface="Times New Roman" panose="02020603050405020304" pitchFamily="18" charset="0"/>
              </a:rPr>
              <a:t>150-400km</a:t>
            </a:r>
            <a:endParaRPr lang="en-GB" dirty="0"/>
          </a:p>
        </p:txBody>
      </p:sp>
    </p:spTree>
    <p:extLst>
      <p:ext uri="{BB962C8B-B14F-4D97-AF65-F5344CB8AC3E}">
        <p14:creationId xmlns:p14="http://schemas.microsoft.com/office/powerpoint/2010/main" val="1130858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Finite Fault Model</a:t>
            </a:r>
          </a:p>
        </p:txBody>
      </p:sp>
      <p:sp>
        <p:nvSpPr>
          <p:cNvPr id="4" name="CasellaDiTesto 7">
            <a:extLst>
              <a:ext uri="{FF2B5EF4-FFF2-40B4-BE49-F238E27FC236}">
                <a16:creationId xmlns:a16="http://schemas.microsoft.com/office/drawing/2014/main" id="{8CDE556F-1ED6-6843-AEC8-1E0D0A096C5E}"/>
              </a:ext>
            </a:extLst>
          </p:cNvPr>
          <p:cNvSpPr txBox="1"/>
          <p:nvPr/>
        </p:nvSpPr>
        <p:spPr>
          <a:xfrm>
            <a:off x="466724" y="855592"/>
            <a:ext cx="10105481" cy="1561261"/>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Complementary to the distributed seismicity, the </a:t>
            </a:r>
            <a:r>
              <a:rPr lang="en-GB" sz="1600" b="1" dirty="0">
                <a:solidFill>
                  <a:srgbClr val="0070C0"/>
                </a:solidFill>
                <a:latin typeface="Century Gothic" panose="020B0502020202020204" pitchFamily="34" charset="0"/>
                <a:ea typeface="MS Mincho" panose="02020609040205080304" pitchFamily="49" charset="-128"/>
                <a:cs typeface="Times New Roman" panose="02020603050405020304" pitchFamily="18" charset="0"/>
              </a:rPr>
              <a:t>direct modelling of finite faults </a:t>
            </a:r>
            <a:r>
              <a:rPr lang="en-GB" sz="1600" dirty="0">
                <a:latin typeface="Century Gothic" panose="020B0502020202020204" pitchFamily="34" charset="0"/>
                <a:ea typeface="MS Mincho" panose="02020609040205080304" pitchFamily="49" charset="-128"/>
                <a:cs typeface="Times New Roman" panose="02020603050405020304" pitchFamily="18" charset="0"/>
              </a:rPr>
              <a:t>has the advantage of better representing ground motion in the source near field.</a:t>
            </a:r>
          </a:p>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However, this is possible if enough information (fault geometry, kinematic parameters, displacement rates) is available for the investigated area with sufficient reliability.</a:t>
            </a:r>
          </a:p>
        </p:txBody>
      </p:sp>
      <p:pic>
        <p:nvPicPr>
          <p:cNvPr id="5" name="Picture 4">
            <a:extLst>
              <a:ext uri="{FF2B5EF4-FFF2-40B4-BE49-F238E27FC236}">
                <a16:creationId xmlns:a16="http://schemas.microsoft.com/office/drawing/2014/main" id="{1787CBAB-A6F9-DB40-9AEE-0870E23BDEB9}"/>
              </a:ext>
            </a:extLst>
          </p:cNvPr>
          <p:cNvPicPr/>
          <p:nvPr/>
        </p:nvPicPr>
        <p:blipFill>
          <a:blip r:embed="rId2"/>
          <a:stretch>
            <a:fillRect/>
          </a:stretch>
        </p:blipFill>
        <p:spPr>
          <a:xfrm>
            <a:off x="715736" y="2829941"/>
            <a:ext cx="5223510" cy="2510790"/>
          </a:xfrm>
          <a:prstGeom prst="rect">
            <a:avLst/>
          </a:prstGeom>
        </p:spPr>
      </p:pic>
      <p:sp>
        <p:nvSpPr>
          <p:cNvPr id="2" name="Rectangle 1">
            <a:extLst>
              <a:ext uri="{FF2B5EF4-FFF2-40B4-BE49-F238E27FC236}">
                <a16:creationId xmlns:a16="http://schemas.microsoft.com/office/drawing/2014/main" id="{1B04E6B4-A229-2842-90C7-D1EC6D2C11FD}"/>
              </a:ext>
            </a:extLst>
          </p:cNvPr>
          <p:cNvSpPr/>
          <p:nvPr/>
        </p:nvSpPr>
        <p:spPr>
          <a:xfrm>
            <a:off x="6096000" y="3927292"/>
            <a:ext cx="4058194" cy="1689738"/>
          </a:xfrm>
          <a:prstGeom prst="rect">
            <a:avLst/>
          </a:prstGeom>
        </p:spPr>
        <p:txBody>
          <a:bodyPr wrap="square">
            <a:spAutoFit/>
          </a:bodyPr>
          <a:lstStyle/>
          <a:p>
            <a:pPr algn="just">
              <a:lnSpc>
                <a:spcPct val="150000"/>
              </a:lnSpc>
              <a:spcAft>
                <a:spcPts val="300"/>
              </a:spcAft>
            </a:pPr>
            <a:r>
              <a:rPr lang="en-GB" sz="1400" dirty="0">
                <a:latin typeface="Century Gothic" panose="020B0502020202020204" pitchFamily="34" charset="0"/>
                <a:ea typeface="MS Mincho" panose="02020609040205080304" pitchFamily="49" charset="-128"/>
                <a:cs typeface="Times New Roman" panose="02020603050405020304" pitchFamily="18" charset="0"/>
              </a:rPr>
              <a:t>In OpenQuake, finite faults can be approximated by shifting the fault trace from the Earth’s surface to the lower </a:t>
            </a:r>
            <a:r>
              <a:rPr lang="en-GB" sz="1400" dirty="0" err="1">
                <a:latin typeface="Century Gothic" panose="020B0502020202020204" pitchFamily="34" charset="0"/>
                <a:ea typeface="MS Mincho" panose="02020609040205080304" pitchFamily="49" charset="-128"/>
                <a:cs typeface="Times New Roman" panose="02020603050405020304" pitchFamily="18" charset="0"/>
              </a:rPr>
              <a:t>seismogenic</a:t>
            </a:r>
            <a:r>
              <a:rPr lang="en-GB" sz="1400" dirty="0">
                <a:latin typeface="Century Gothic" panose="020B0502020202020204" pitchFamily="34" charset="0"/>
                <a:ea typeface="MS Mincho" panose="02020609040205080304" pitchFamily="49" charset="-128"/>
                <a:cs typeface="Times New Roman" panose="02020603050405020304" pitchFamily="18" charset="0"/>
              </a:rPr>
              <a:t> depth with an inclination equal to the dip angle.</a:t>
            </a:r>
          </a:p>
        </p:txBody>
      </p:sp>
      <p:sp>
        <p:nvSpPr>
          <p:cNvPr id="3" name="Rectangle 2">
            <a:extLst>
              <a:ext uri="{FF2B5EF4-FFF2-40B4-BE49-F238E27FC236}">
                <a16:creationId xmlns:a16="http://schemas.microsoft.com/office/drawing/2014/main" id="{72601476-B867-6A40-9528-06B722F3A675}"/>
              </a:ext>
            </a:extLst>
          </p:cNvPr>
          <p:cNvSpPr/>
          <p:nvPr/>
        </p:nvSpPr>
        <p:spPr>
          <a:xfrm>
            <a:off x="683795" y="5507598"/>
            <a:ext cx="4835669" cy="246221"/>
          </a:xfrm>
          <a:prstGeom prst="rect">
            <a:avLst/>
          </a:prstGeom>
        </p:spPr>
        <p:txBody>
          <a:bodyPr wrap="square">
            <a:spAutoFit/>
          </a:bodyPr>
          <a:lstStyle/>
          <a:p>
            <a:r>
              <a:rPr lang="en-GB" sz="1000" dirty="0">
                <a:latin typeface="Century Gothic" panose="020B0502020202020204" pitchFamily="34" charset="0"/>
                <a:ea typeface="MS Mincho" panose="02020609040205080304" pitchFamily="49" charset="-128"/>
                <a:cs typeface="Times New Roman" panose="02020603050405020304" pitchFamily="18" charset="0"/>
              </a:rPr>
              <a:t>modified from “the OpenQuake-engine book: underlying hazard science”</a:t>
            </a:r>
            <a:endParaRPr lang="en-GB" sz="1000" dirty="0"/>
          </a:p>
        </p:txBody>
      </p:sp>
    </p:spTree>
    <p:extLst>
      <p:ext uri="{BB962C8B-B14F-4D97-AF65-F5344CB8AC3E}">
        <p14:creationId xmlns:p14="http://schemas.microsoft.com/office/powerpoint/2010/main" val="2583957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6E78C29-7862-4727-B356-54B5AB5216DF}"/>
              </a:ext>
            </a:extLst>
          </p:cNvPr>
          <p:cNvSpPr txBox="1"/>
          <p:nvPr/>
        </p:nvSpPr>
        <p:spPr>
          <a:xfrm>
            <a:off x="466725" y="855591"/>
            <a:ext cx="10122898" cy="1522789"/>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At regional level, the most significant existing compilations are the </a:t>
            </a:r>
            <a:r>
              <a:rPr lang="en-GB" sz="1600" b="1" dirty="0">
                <a:solidFill>
                  <a:srgbClr val="0070C0"/>
                </a:solidFill>
                <a:latin typeface="Century Gothic" panose="020B0502020202020204" pitchFamily="34" charset="0"/>
                <a:ea typeface="MS Mincho" panose="02020609040205080304" pitchFamily="49" charset="-128"/>
                <a:cs typeface="Times New Roman" panose="02020603050405020304" pitchFamily="18" charset="0"/>
              </a:rPr>
              <a:t>GEM Global Active Fault Database</a:t>
            </a:r>
            <a:r>
              <a:rPr lang="en-GB" sz="1600" dirty="0">
                <a:latin typeface="Century Gothic" panose="020B0502020202020204" pitchFamily="34" charset="0"/>
                <a:ea typeface="MS Mincho" panose="02020609040205080304" pitchFamily="49" charset="-128"/>
                <a:cs typeface="Times New Roman" panose="02020603050405020304" pitchFamily="18" charset="0"/>
              </a:rPr>
              <a:t> (GEM GAF-DB, Styron and Pagani, 2020) and the </a:t>
            </a:r>
            <a:r>
              <a:rPr lang="en-GB" sz="1600" b="1" dirty="0">
                <a:solidFill>
                  <a:srgbClr val="0070C0"/>
                </a:solidFill>
                <a:latin typeface="Century Gothic" panose="020B0502020202020204" pitchFamily="34" charset="0"/>
                <a:ea typeface="MS Mincho" panose="02020609040205080304" pitchFamily="49" charset="-128"/>
                <a:cs typeface="Times New Roman" panose="02020603050405020304" pitchFamily="18" charset="0"/>
              </a:rPr>
              <a:t>Active Fault Database of Eurasia</a:t>
            </a:r>
            <a:r>
              <a:rPr lang="en-GB" sz="1600" dirty="0">
                <a:latin typeface="Century Gothic" panose="020B0502020202020204" pitchFamily="34" charset="0"/>
                <a:ea typeface="MS Mincho" panose="02020609040205080304" pitchFamily="49" charset="-128"/>
                <a:cs typeface="Times New Roman" panose="02020603050405020304" pitchFamily="18" charset="0"/>
              </a:rPr>
              <a:t> (AFEAD, </a:t>
            </a:r>
            <a:r>
              <a:rPr lang="en-GB" sz="1600" dirty="0" err="1">
                <a:latin typeface="Century Gothic" panose="020B0502020202020204" pitchFamily="34" charset="0"/>
                <a:ea typeface="MS Mincho" panose="02020609040205080304" pitchFamily="49" charset="-128"/>
                <a:cs typeface="Times New Roman" panose="02020603050405020304" pitchFamily="18" charset="0"/>
              </a:rPr>
              <a:t>Bachmanov</a:t>
            </a:r>
            <a:r>
              <a:rPr lang="en-GB" sz="1600" dirty="0">
                <a:latin typeface="Century Gothic" panose="020B0502020202020204" pitchFamily="34" charset="0"/>
                <a:ea typeface="MS Mincho" panose="02020609040205080304" pitchFamily="49" charset="-128"/>
                <a:cs typeface="Times New Roman" panose="02020603050405020304" pitchFamily="18" charset="0"/>
              </a:rPr>
              <a:t> et al., 2017), which review and summarize most of the information available from published scientific studies for the target area.</a:t>
            </a: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Regional Active Fault Datasets</a:t>
            </a:r>
          </a:p>
        </p:txBody>
      </p:sp>
      <p:pic>
        <p:nvPicPr>
          <p:cNvPr id="3" name="Picture 2" descr="Chart&#10;&#10;Description automatically generated">
            <a:extLst>
              <a:ext uri="{FF2B5EF4-FFF2-40B4-BE49-F238E27FC236}">
                <a16:creationId xmlns:a16="http://schemas.microsoft.com/office/drawing/2014/main" id="{D1739E9D-CD2E-844E-99E2-0D2F2F015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088" y="2614658"/>
            <a:ext cx="4665382" cy="2903298"/>
          </a:xfrm>
          <a:prstGeom prst="rect">
            <a:avLst/>
          </a:prstGeom>
        </p:spPr>
      </p:pic>
      <p:pic>
        <p:nvPicPr>
          <p:cNvPr id="5" name="Picture 4" descr="A picture containing chart&#10;&#10;Description automatically generated">
            <a:extLst>
              <a:ext uri="{FF2B5EF4-FFF2-40B4-BE49-F238E27FC236}">
                <a16:creationId xmlns:a16="http://schemas.microsoft.com/office/drawing/2014/main" id="{F71FC7FA-D82D-CC48-8E68-C0E60C9281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6068" y="2614658"/>
            <a:ext cx="4665383" cy="2903299"/>
          </a:xfrm>
          <a:prstGeom prst="rect">
            <a:avLst/>
          </a:prstGeom>
        </p:spPr>
      </p:pic>
      <p:sp>
        <p:nvSpPr>
          <p:cNvPr id="6" name="Rectangle 5">
            <a:extLst>
              <a:ext uri="{FF2B5EF4-FFF2-40B4-BE49-F238E27FC236}">
                <a16:creationId xmlns:a16="http://schemas.microsoft.com/office/drawing/2014/main" id="{B1FD1DC4-5CDA-804C-8EBC-61560C3B5F1F}"/>
              </a:ext>
            </a:extLst>
          </p:cNvPr>
          <p:cNvSpPr/>
          <p:nvPr/>
        </p:nvSpPr>
        <p:spPr>
          <a:xfrm>
            <a:off x="1287349" y="2554548"/>
            <a:ext cx="3276859" cy="276999"/>
          </a:xfrm>
          <a:prstGeom prst="rect">
            <a:avLst/>
          </a:prstGeom>
          <a:solidFill>
            <a:schemeClr val="bg1"/>
          </a:solidFill>
          <a:ln w="12700">
            <a:solidFill>
              <a:schemeClr val="tx1"/>
            </a:solidFill>
          </a:ln>
        </p:spPr>
        <p:txBody>
          <a:bodyPr wrap="none">
            <a:spAutoFit/>
          </a:bodyPr>
          <a:lstStyle/>
          <a:p>
            <a:r>
              <a:rPr lang="en-GB" sz="1200" dirty="0">
                <a:latin typeface="Century Gothic" panose="020B0502020202020204" pitchFamily="34" charset="0"/>
                <a:ea typeface="MS Mincho" panose="02020609040205080304" pitchFamily="49" charset="-128"/>
                <a:cs typeface="Times New Roman" panose="02020603050405020304" pitchFamily="18" charset="0"/>
              </a:rPr>
              <a:t>AFEAD – Active Fault Database of Eurasia</a:t>
            </a:r>
            <a:endParaRPr lang="en-GB" sz="1200" dirty="0"/>
          </a:p>
        </p:txBody>
      </p:sp>
      <p:sp>
        <p:nvSpPr>
          <p:cNvPr id="9" name="Rectangle 8">
            <a:extLst>
              <a:ext uri="{FF2B5EF4-FFF2-40B4-BE49-F238E27FC236}">
                <a16:creationId xmlns:a16="http://schemas.microsoft.com/office/drawing/2014/main" id="{0B6D62DC-3A97-5246-B883-E0CFEC7F871B}"/>
              </a:ext>
            </a:extLst>
          </p:cNvPr>
          <p:cNvSpPr/>
          <p:nvPr/>
        </p:nvSpPr>
        <p:spPr>
          <a:xfrm>
            <a:off x="6485169" y="2553196"/>
            <a:ext cx="2807179" cy="276999"/>
          </a:xfrm>
          <a:prstGeom prst="rect">
            <a:avLst/>
          </a:prstGeom>
          <a:solidFill>
            <a:schemeClr val="bg1"/>
          </a:solidFill>
          <a:ln w="12700">
            <a:solidFill>
              <a:schemeClr val="tx1"/>
            </a:solidFill>
          </a:ln>
        </p:spPr>
        <p:txBody>
          <a:bodyPr wrap="none">
            <a:spAutoFit/>
          </a:bodyPr>
          <a:lstStyle/>
          <a:p>
            <a:r>
              <a:rPr lang="en-GB" sz="1200" dirty="0">
                <a:latin typeface="Century Gothic" panose="020B0502020202020204" pitchFamily="34" charset="0"/>
                <a:ea typeface="MS Mincho" panose="02020609040205080304" pitchFamily="49" charset="-128"/>
                <a:cs typeface="Times New Roman" panose="02020603050405020304" pitchFamily="18" charset="0"/>
              </a:rPr>
              <a:t>GEM Global Active Fault Database</a:t>
            </a:r>
            <a:endParaRPr lang="en-GB" sz="1200" dirty="0"/>
          </a:p>
        </p:txBody>
      </p:sp>
      <p:cxnSp>
        <p:nvCxnSpPr>
          <p:cNvPr id="10" name="Elbow Connector 9">
            <a:extLst>
              <a:ext uri="{FF2B5EF4-FFF2-40B4-BE49-F238E27FC236}">
                <a16:creationId xmlns:a16="http://schemas.microsoft.com/office/drawing/2014/main" id="{448F9479-34B2-7B4D-AEFD-E9AF55F146F8}"/>
              </a:ext>
            </a:extLst>
          </p:cNvPr>
          <p:cNvCxnSpPr>
            <a:cxnSpLocks/>
            <a:stCxn id="3" idx="2"/>
            <a:endCxn id="5" idx="2"/>
          </p:cNvCxnSpPr>
          <p:nvPr/>
        </p:nvCxnSpPr>
        <p:spPr>
          <a:xfrm rot="16200000" flipH="1">
            <a:off x="5407269" y="3036465"/>
            <a:ext cx="1" cy="4962981"/>
          </a:xfrm>
          <a:prstGeom prst="bentConnector3">
            <a:avLst>
              <a:gd name="adj1" fmla="val 22860100000"/>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F80B405-F80F-D344-8F85-3486C165A383}"/>
              </a:ext>
            </a:extLst>
          </p:cNvPr>
          <p:cNvSpPr/>
          <p:nvPr/>
        </p:nvSpPr>
        <p:spPr>
          <a:xfrm>
            <a:off x="3460261" y="5754234"/>
            <a:ext cx="3894015" cy="276999"/>
          </a:xfrm>
          <a:prstGeom prst="rect">
            <a:avLst/>
          </a:prstGeom>
        </p:spPr>
        <p:txBody>
          <a:bodyPr wrap="none">
            <a:spAutoFit/>
          </a:bodyPr>
          <a:lstStyle/>
          <a:p>
            <a:r>
              <a:rPr lang="en-GB" sz="1200" dirty="0">
                <a:latin typeface="Century Gothic" panose="020B0502020202020204" pitchFamily="34" charset="0"/>
                <a:ea typeface="MS Mincho" panose="02020609040205080304" pitchFamily="49" charset="-128"/>
                <a:cs typeface="Times New Roman" panose="02020603050405020304" pitchFamily="18" charset="0"/>
              </a:rPr>
              <a:t>AFEAD database was converted into GEM format</a:t>
            </a:r>
            <a:endParaRPr lang="en-GB" sz="1200" dirty="0"/>
          </a:p>
        </p:txBody>
      </p:sp>
    </p:spTree>
    <p:extLst>
      <p:ext uri="{BB962C8B-B14F-4D97-AF65-F5344CB8AC3E}">
        <p14:creationId xmlns:p14="http://schemas.microsoft.com/office/powerpoint/2010/main" val="3419186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The Fault Source Model</a:t>
            </a:r>
          </a:p>
        </p:txBody>
      </p:sp>
      <p:pic>
        <p:nvPicPr>
          <p:cNvPr id="3" name="Picture 2">
            <a:extLst>
              <a:ext uri="{FF2B5EF4-FFF2-40B4-BE49-F238E27FC236}">
                <a16:creationId xmlns:a16="http://schemas.microsoft.com/office/drawing/2014/main" id="{C9524B35-FB80-B549-9B36-87ED4931A2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997" y="2625323"/>
            <a:ext cx="5565907" cy="3463701"/>
          </a:xfrm>
          <a:prstGeom prst="rect">
            <a:avLst/>
          </a:prstGeom>
        </p:spPr>
      </p:pic>
      <p:sp>
        <p:nvSpPr>
          <p:cNvPr id="10" name="CasellaDiTesto 7">
            <a:extLst>
              <a:ext uri="{FF2B5EF4-FFF2-40B4-BE49-F238E27FC236}">
                <a16:creationId xmlns:a16="http://schemas.microsoft.com/office/drawing/2014/main" id="{7B19A8BC-A492-0948-B784-CAD968D9184C}"/>
              </a:ext>
            </a:extLst>
          </p:cNvPr>
          <p:cNvSpPr txBox="1"/>
          <p:nvPr/>
        </p:nvSpPr>
        <p:spPr>
          <a:xfrm>
            <a:off x="466725" y="855591"/>
            <a:ext cx="10122898" cy="1561261"/>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The fault source model presently contains 1444 individual fault segments, covering the most part of the active shallow crust presently interested by active seismicity.</a:t>
            </a:r>
          </a:p>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Occurrence rates of each fault are derived from </a:t>
            </a:r>
            <a:r>
              <a:rPr lang="en-GB" sz="1600" b="1" dirty="0">
                <a:solidFill>
                  <a:srgbClr val="00B050"/>
                </a:solidFill>
                <a:latin typeface="Century Gothic" panose="020B0502020202020204" pitchFamily="34" charset="0"/>
                <a:ea typeface="MS Mincho" panose="02020609040205080304" pitchFamily="49" charset="-128"/>
                <a:cs typeface="Times New Roman" panose="02020603050405020304" pitchFamily="18" charset="0"/>
              </a:rPr>
              <a:t>slip rate estimates</a:t>
            </a:r>
            <a:r>
              <a:rPr lang="en-GB" sz="1600" dirty="0">
                <a:latin typeface="Century Gothic" panose="020B0502020202020204" pitchFamily="34" charset="0"/>
                <a:ea typeface="MS Mincho" panose="02020609040205080304" pitchFamily="49" charset="-128"/>
                <a:cs typeface="Times New Roman" panose="02020603050405020304" pitchFamily="18" charset="0"/>
              </a:rPr>
              <a:t>, by balancing the scalar seismic moment accumulation from the integral of the incremental MFD through a direct fitting procedure.</a:t>
            </a:r>
          </a:p>
        </p:txBody>
      </p:sp>
      <p:pic>
        <p:nvPicPr>
          <p:cNvPr id="11" name="Picture 10" descr="Diagram&#10;&#10;Description automatically generated">
            <a:extLst>
              <a:ext uri="{FF2B5EF4-FFF2-40B4-BE49-F238E27FC236}">
                <a16:creationId xmlns:a16="http://schemas.microsoft.com/office/drawing/2014/main" id="{1B18B3C6-AECD-B340-891F-ACE7F44DA4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8282" y="2787952"/>
            <a:ext cx="3289689" cy="1282096"/>
          </a:xfrm>
          <a:prstGeom prst="rect">
            <a:avLst/>
          </a:prstGeom>
          <a:ln w="25400">
            <a:solidFill>
              <a:schemeClr val="tx1"/>
            </a:solidFill>
          </a:ln>
        </p:spPr>
      </p:pic>
      <p:sp>
        <p:nvSpPr>
          <p:cNvPr id="12" name="Rectangle 11">
            <a:extLst>
              <a:ext uri="{FF2B5EF4-FFF2-40B4-BE49-F238E27FC236}">
                <a16:creationId xmlns:a16="http://schemas.microsoft.com/office/drawing/2014/main" id="{A3B477B0-74EA-2742-B829-34F5C893D946}"/>
              </a:ext>
            </a:extLst>
          </p:cNvPr>
          <p:cNvSpPr/>
          <p:nvPr/>
        </p:nvSpPr>
        <p:spPr>
          <a:xfrm>
            <a:off x="3937519" y="4767943"/>
            <a:ext cx="718457" cy="25192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2C5EF655-FC96-3C40-ACAA-E579E93703FA}"/>
              </a:ext>
            </a:extLst>
          </p:cNvPr>
          <p:cNvCxnSpPr>
            <a:stCxn id="12" idx="3"/>
            <a:endCxn id="11" idx="1"/>
          </p:cNvCxnSpPr>
          <p:nvPr/>
        </p:nvCxnSpPr>
        <p:spPr>
          <a:xfrm flipV="1">
            <a:off x="4655976" y="3429000"/>
            <a:ext cx="2182306" cy="14649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7FBB37B-BE49-F744-8179-E9557FC74ADC}"/>
              </a:ext>
            </a:extLst>
          </p:cNvPr>
          <p:cNvSpPr/>
          <p:nvPr/>
        </p:nvSpPr>
        <p:spPr>
          <a:xfrm>
            <a:off x="6652727" y="4698033"/>
            <a:ext cx="3569156" cy="1349921"/>
          </a:xfrm>
          <a:prstGeom prst="rect">
            <a:avLst/>
          </a:prstGeom>
        </p:spPr>
        <p:txBody>
          <a:bodyPr wrap="square">
            <a:spAutoFit/>
          </a:bodyPr>
          <a:lstStyle/>
          <a:p>
            <a:pPr>
              <a:lnSpc>
                <a:spcPct val="150000"/>
              </a:lnSpc>
            </a:pPr>
            <a:r>
              <a:rPr lang="en-GB" sz="1400" dirty="0">
                <a:latin typeface="Century Gothic" panose="020B0502020202020204" pitchFamily="34" charset="0"/>
                <a:ea typeface="MS Mincho" panose="02020609040205080304" pitchFamily="49" charset="-128"/>
                <a:cs typeface="Times New Roman" panose="02020603050405020304" pitchFamily="18" charset="0"/>
              </a:rPr>
              <a:t>A </a:t>
            </a:r>
            <a:r>
              <a:rPr lang="en-GB" sz="1400" b="1" dirty="0">
                <a:solidFill>
                  <a:srgbClr val="FF0000"/>
                </a:solidFill>
                <a:latin typeface="Century Gothic" panose="020B0502020202020204" pitchFamily="34" charset="0"/>
                <a:ea typeface="MS Mincho" panose="02020609040205080304" pitchFamily="49" charset="-128"/>
                <a:cs typeface="Times New Roman" panose="02020603050405020304" pitchFamily="18" charset="0"/>
              </a:rPr>
              <a:t>background seismicity layer </a:t>
            </a:r>
            <a:r>
              <a:rPr lang="en-GB" sz="1400" dirty="0">
                <a:latin typeface="Century Gothic" panose="020B0502020202020204" pitchFamily="34" charset="0"/>
                <a:ea typeface="MS Mincho" panose="02020609040205080304" pitchFamily="49" charset="-128"/>
                <a:cs typeface="Times New Roman" panose="02020603050405020304" pitchFamily="18" charset="0"/>
              </a:rPr>
              <a:t>with magnitude cut-off of 6 was also included to complement the fault source model.</a:t>
            </a:r>
            <a:endParaRPr lang="en-GB" sz="1400" dirty="0"/>
          </a:p>
        </p:txBody>
      </p:sp>
    </p:spTree>
    <p:extLst>
      <p:ext uri="{BB962C8B-B14F-4D97-AF65-F5344CB8AC3E}">
        <p14:creationId xmlns:p14="http://schemas.microsoft.com/office/powerpoint/2010/main" val="193071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6E78C29-7862-4727-B356-54B5AB5216DF}"/>
              </a:ext>
            </a:extLst>
          </p:cNvPr>
          <p:cNvSpPr txBox="1"/>
          <p:nvPr/>
        </p:nvSpPr>
        <p:spPr>
          <a:xfrm>
            <a:off x="466725" y="855591"/>
            <a:ext cx="9899586" cy="1930465"/>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To account for the variability of the ground motion attenuation across the region, a regionalization zonation was performed based on the classification proposed by Chen et al. (2018), which combines seismological, geological and geophysical data from worldwide datasets.</a:t>
            </a:r>
          </a:p>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Three </a:t>
            </a:r>
            <a:r>
              <a:rPr lang="en-GB" sz="1600" b="1" dirty="0">
                <a:solidFill>
                  <a:srgbClr val="0070C0"/>
                </a:solidFill>
                <a:latin typeface="Century Gothic" panose="020B0502020202020204" pitchFamily="34" charset="0"/>
                <a:ea typeface="MS Mincho" panose="02020609040205080304" pitchFamily="49" charset="-128"/>
                <a:cs typeface="Times New Roman" panose="02020603050405020304" pitchFamily="18" charset="0"/>
              </a:rPr>
              <a:t>tectonic region types (TRT) </a:t>
            </a:r>
            <a:r>
              <a:rPr lang="en-GB" sz="1600" dirty="0">
                <a:latin typeface="Century Gothic" panose="020B0502020202020204" pitchFamily="34" charset="0"/>
                <a:ea typeface="MS Mincho" panose="02020609040205080304" pitchFamily="49" charset="-128"/>
                <a:cs typeface="Times New Roman" panose="02020603050405020304" pitchFamily="18" charset="0"/>
              </a:rPr>
              <a:t>were defined for shallow crust conditions, plus a fourth region for the deep source zones.</a:t>
            </a:r>
            <a:endParaRPr lang="en-GB" sz="1600" b="1" dirty="0">
              <a:latin typeface="Century Gothic" panose="020B0502020202020204" pitchFamily="34" charset="0"/>
              <a:ea typeface="MS Mincho" panose="02020609040205080304" pitchFamily="49" charset="-128"/>
              <a:cs typeface="Times New Roman" panose="02020603050405020304" pitchFamily="18" charset="0"/>
            </a:endParaRP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Tectonic Regionalization</a:t>
            </a:r>
          </a:p>
        </p:txBody>
      </p:sp>
      <p:pic>
        <p:nvPicPr>
          <p:cNvPr id="3" name="Picture 2" descr="Map&#10;&#10;Description automatically generated">
            <a:extLst>
              <a:ext uri="{FF2B5EF4-FFF2-40B4-BE49-F238E27FC236}">
                <a16:creationId xmlns:a16="http://schemas.microsoft.com/office/drawing/2014/main" id="{B9F72A0A-B9FE-9A41-AFC7-2B8103CB90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24" y="3083787"/>
            <a:ext cx="4773741" cy="2970731"/>
          </a:xfrm>
          <a:prstGeom prst="rect">
            <a:avLst/>
          </a:prstGeom>
        </p:spPr>
      </p:pic>
      <p:pic>
        <p:nvPicPr>
          <p:cNvPr id="5" name="Picture 4" descr="Diagram, map&#10;&#10;Description automatically generated">
            <a:extLst>
              <a:ext uri="{FF2B5EF4-FFF2-40B4-BE49-F238E27FC236}">
                <a16:creationId xmlns:a16="http://schemas.microsoft.com/office/drawing/2014/main" id="{DD8984DC-3941-7B4A-B8EF-338BDD99F2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6928" y="3083787"/>
            <a:ext cx="4773741" cy="2970731"/>
          </a:xfrm>
          <a:prstGeom prst="rect">
            <a:avLst/>
          </a:prstGeom>
        </p:spPr>
      </p:pic>
      <p:sp>
        <p:nvSpPr>
          <p:cNvPr id="2" name="Circular Arrow 1">
            <a:extLst>
              <a:ext uri="{FF2B5EF4-FFF2-40B4-BE49-F238E27FC236}">
                <a16:creationId xmlns:a16="http://schemas.microsoft.com/office/drawing/2014/main" id="{740472C9-6DA3-CE4C-9062-6EFFEB28EF2C}"/>
              </a:ext>
            </a:extLst>
          </p:cNvPr>
          <p:cNvSpPr/>
          <p:nvPr/>
        </p:nvSpPr>
        <p:spPr>
          <a:xfrm>
            <a:off x="4503815" y="2500604"/>
            <a:ext cx="1772816" cy="2006082"/>
          </a:xfrm>
          <a:prstGeom prst="circularArrow">
            <a:avLst>
              <a:gd name="adj1" fmla="val 14839"/>
              <a:gd name="adj2" fmla="val 1311350"/>
              <a:gd name="adj3" fmla="val 19435970"/>
              <a:gd name="adj4" fmla="val 11914986"/>
              <a:gd name="adj5" fmla="val 175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Rectangle 8">
            <a:extLst>
              <a:ext uri="{FF2B5EF4-FFF2-40B4-BE49-F238E27FC236}">
                <a16:creationId xmlns:a16="http://schemas.microsoft.com/office/drawing/2014/main" id="{4B1ECBFF-386B-A247-A922-722A035CEE04}"/>
              </a:ext>
            </a:extLst>
          </p:cNvPr>
          <p:cNvSpPr/>
          <p:nvPr/>
        </p:nvSpPr>
        <p:spPr>
          <a:xfrm>
            <a:off x="316966" y="3083787"/>
            <a:ext cx="1399742" cy="276999"/>
          </a:xfrm>
          <a:prstGeom prst="rect">
            <a:avLst/>
          </a:prstGeom>
          <a:solidFill>
            <a:schemeClr val="bg1"/>
          </a:solidFill>
          <a:ln w="12700">
            <a:solidFill>
              <a:schemeClr val="tx1"/>
            </a:solidFill>
          </a:ln>
        </p:spPr>
        <p:txBody>
          <a:bodyPr wrap="none">
            <a:spAutoFit/>
          </a:bodyPr>
          <a:lstStyle/>
          <a:p>
            <a:r>
              <a:rPr lang="en-GB" sz="1200" dirty="0">
                <a:latin typeface="Century Gothic" panose="020B0502020202020204" pitchFamily="34" charset="0"/>
                <a:ea typeface="MS Mincho" panose="02020609040205080304" pitchFamily="49" charset="-128"/>
                <a:cs typeface="Times New Roman" panose="02020603050405020304" pitchFamily="18" charset="0"/>
              </a:rPr>
              <a:t>Chen et al. 2018</a:t>
            </a:r>
            <a:endParaRPr lang="en-GB" sz="1200" dirty="0"/>
          </a:p>
        </p:txBody>
      </p:sp>
    </p:spTree>
    <p:extLst>
      <p:ext uri="{BB962C8B-B14F-4D97-AF65-F5344CB8AC3E}">
        <p14:creationId xmlns:p14="http://schemas.microsoft.com/office/powerpoint/2010/main" val="2280164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6E78C29-7862-4727-B356-54B5AB5216DF}"/>
              </a:ext>
            </a:extLst>
          </p:cNvPr>
          <p:cNvSpPr txBox="1"/>
          <p:nvPr/>
        </p:nvSpPr>
        <p:spPr>
          <a:xfrm>
            <a:off x="466724" y="855591"/>
            <a:ext cx="10086197" cy="1930593"/>
          </a:xfrm>
          <a:prstGeom prst="rect">
            <a:avLst/>
          </a:prstGeom>
          <a:noFill/>
        </p:spPr>
        <p:txBody>
          <a:bodyPr wrap="square">
            <a:spAutoFit/>
          </a:bodyPr>
          <a:lstStyle/>
          <a:p>
            <a:pPr algn="just">
              <a:lnSpc>
                <a:spcPct val="150000"/>
              </a:lnSpc>
              <a:spcAft>
                <a:spcPts val="300"/>
              </a:spcAft>
            </a:pPr>
            <a:r>
              <a:rPr lang="en-GB" sz="1600" b="1" dirty="0">
                <a:solidFill>
                  <a:srgbClr val="00B050"/>
                </a:solidFill>
                <a:latin typeface="Century Gothic" panose="020B0502020202020204" pitchFamily="34" charset="0"/>
                <a:ea typeface="MS Mincho" panose="02020609040205080304" pitchFamily="49" charset="-128"/>
                <a:cs typeface="Times New Roman" panose="02020603050405020304" pitchFamily="18" charset="0"/>
              </a:rPr>
              <a:t>Ground motion prediction equations (GMPE) </a:t>
            </a:r>
            <a:r>
              <a:rPr lang="en-GB" sz="1600" dirty="0">
                <a:latin typeface="Century Gothic" panose="020B0502020202020204" pitchFamily="34" charset="0"/>
                <a:ea typeface="MS Mincho" panose="02020609040205080304" pitchFamily="49" charset="-128"/>
                <a:cs typeface="Times New Roman" panose="02020603050405020304" pitchFamily="18" charset="0"/>
              </a:rPr>
              <a:t>compatible with the identified TRT have first been isolated from the ground motion model library of OpenQuake (the </a:t>
            </a:r>
            <a:r>
              <a:rPr lang="en-GB" sz="1600" dirty="0" err="1">
                <a:latin typeface="Century Gothic" panose="020B0502020202020204" pitchFamily="34" charset="0"/>
                <a:ea typeface="MS Mincho" panose="02020609040205080304" pitchFamily="49" charset="-128"/>
                <a:cs typeface="Times New Roman" panose="02020603050405020304" pitchFamily="18" charset="0"/>
              </a:rPr>
              <a:t>HazardLib</a:t>
            </a:r>
            <a:r>
              <a:rPr lang="en-GB" sz="1600" dirty="0">
                <a:latin typeface="Century Gothic" panose="020B0502020202020204" pitchFamily="34" charset="0"/>
                <a:ea typeface="MS Mincho" panose="02020609040205080304" pitchFamily="49" charset="-128"/>
                <a:cs typeface="Times New Roman" panose="02020603050405020304" pitchFamily="18" charset="0"/>
              </a:rPr>
              <a:t>).</a:t>
            </a:r>
          </a:p>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Following the selection criteria recommended by Cotton et al. (2006) and the recommendations by the local experts of the consortium, the number of suitable models was then restricted to the five most representative for the study region:</a:t>
            </a: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GMPE Selection</a:t>
            </a:r>
          </a:p>
        </p:txBody>
      </p:sp>
      <p:graphicFrame>
        <p:nvGraphicFramePr>
          <p:cNvPr id="2" name="Table 1">
            <a:extLst>
              <a:ext uri="{FF2B5EF4-FFF2-40B4-BE49-F238E27FC236}">
                <a16:creationId xmlns:a16="http://schemas.microsoft.com/office/drawing/2014/main" id="{5FC8F8BB-6F59-E946-9352-1CF3D7953EFD}"/>
              </a:ext>
            </a:extLst>
          </p:cNvPr>
          <p:cNvGraphicFramePr>
            <a:graphicFrameLocks noGrp="1"/>
          </p:cNvGraphicFramePr>
          <p:nvPr>
            <p:extLst>
              <p:ext uri="{D42A27DB-BD31-4B8C-83A1-F6EECF244321}">
                <p14:modId xmlns:p14="http://schemas.microsoft.com/office/powerpoint/2010/main" val="922524320"/>
              </p:ext>
            </p:extLst>
          </p:nvPr>
        </p:nvGraphicFramePr>
        <p:xfrm>
          <a:off x="789693" y="3029137"/>
          <a:ext cx="7150658" cy="1295400"/>
        </p:xfrm>
        <a:graphic>
          <a:graphicData uri="http://schemas.openxmlformats.org/drawingml/2006/table">
            <a:tbl>
              <a:tblPr firstRow="1" bandRow="1">
                <a:tableStyleId>{5C22544A-7EE6-4342-B048-85BDC9FD1C3A}</a:tableStyleId>
              </a:tblPr>
              <a:tblGrid>
                <a:gridCol w="1922150">
                  <a:extLst>
                    <a:ext uri="{9D8B030D-6E8A-4147-A177-3AD203B41FA5}">
                      <a16:colId xmlns:a16="http://schemas.microsoft.com/office/drawing/2014/main" val="2744407379"/>
                    </a:ext>
                  </a:extLst>
                </a:gridCol>
                <a:gridCol w="3918348">
                  <a:extLst>
                    <a:ext uri="{9D8B030D-6E8A-4147-A177-3AD203B41FA5}">
                      <a16:colId xmlns:a16="http://schemas.microsoft.com/office/drawing/2014/main" val="2690449554"/>
                    </a:ext>
                  </a:extLst>
                </a:gridCol>
                <a:gridCol w="1310160">
                  <a:extLst>
                    <a:ext uri="{9D8B030D-6E8A-4147-A177-3AD203B41FA5}">
                      <a16:colId xmlns:a16="http://schemas.microsoft.com/office/drawing/2014/main" val="175964202"/>
                    </a:ext>
                  </a:extLst>
                </a:gridCol>
              </a:tblGrid>
              <a:tr h="215900">
                <a:tc>
                  <a:txBody>
                    <a:bodyPr/>
                    <a:lstStyle/>
                    <a:p>
                      <a:pPr algn="ctr">
                        <a:lnSpc>
                          <a:spcPct val="110000"/>
                        </a:lnSpc>
                      </a:pPr>
                      <a:r>
                        <a:rPr lang="en-US" sz="1200" dirty="0">
                          <a:effectLst/>
                          <a:latin typeface="Century Gothic" panose="020B0502020202020204" pitchFamily="34" charset="0"/>
                        </a:rPr>
                        <a:t>Tectonic Id</a:t>
                      </a:r>
                      <a:endParaRPr lang="en-IT" sz="1200" b="1" dirty="0">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200" dirty="0">
                          <a:effectLst/>
                          <a:latin typeface="Century Gothic" panose="020B0502020202020204" pitchFamily="34" charset="0"/>
                        </a:rPr>
                        <a:t>Ground Motion Prediction Equation</a:t>
                      </a:r>
                      <a:endParaRPr lang="en-IT" sz="1200" b="1" dirty="0">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200">
                          <a:effectLst/>
                          <a:latin typeface="Century Gothic" panose="020B0502020202020204" pitchFamily="34" charset="0"/>
                        </a:rPr>
                        <a:t>Weight</a:t>
                      </a:r>
                      <a:endParaRPr lang="en-IT" sz="1200" b="1">
                        <a:effectLst/>
                        <a:latin typeface="Century Gothic" panose="020B0502020202020204" pitchFamily="34" charset="0"/>
                        <a:ea typeface="MS ??"/>
                        <a:cs typeface="Cambria" panose="02040503050406030204" pitchFamily="18" charset="0"/>
                      </a:endParaRPr>
                    </a:p>
                  </a:txBody>
                  <a:tcPr marL="68580" marR="68580" marT="0" marB="0" anchor="ctr"/>
                </a:tc>
                <a:extLst>
                  <a:ext uri="{0D108BD9-81ED-4DB2-BD59-A6C34878D82A}">
                    <a16:rowId xmlns:a16="http://schemas.microsoft.com/office/drawing/2014/main" val="2240099702"/>
                  </a:ext>
                </a:extLst>
              </a:tr>
              <a:tr h="215900">
                <a:tc rowSpan="2">
                  <a:txBody>
                    <a:bodyPr/>
                    <a:lstStyle/>
                    <a:p>
                      <a:pPr algn="ctr">
                        <a:lnSpc>
                          <a:spcPct val="110000"/>
                        </a:lnSpc>
                        <a:spcAft>
                          <a:spcPts val="600"/>
                        </a:spcAft>
                      </a:pPr>
                      <a:r>
                        <a:rPr lang="en-US" sz="1200">
                          <a:effectLst/>
                          <a:latin typeface="Century Gothic" panose="020B0502020202020204" pitchFamily="34" charset="0"/>
                        </a:rPr>
                        <a:t>AS</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dirty="0">
                          <a:effectLst/>
                          <a:latin typeface="Century Gothic" panose="020B0502020202020204" pitchFamily="34" charset="0"/>
                        </a:rPr>
                        <a:t>Campbell and </a:t>
                      </a:r>
                      <a:r>
                        <a:rPr lang="en-US" sz="1200" dirty="0" err="1">
                          <a:effectLst/>
                          <a:latin typeface="Century Gothic" panose="020B0502020202020204" pitchFamily="34" charset="0"/>
                        </a:rPr>
                        <a:t>Bozorgnia</a:t>
                      </a:r>
                      <a:r>
                        <a:rPr lang="en-US" sz="1200" dirty="0">
                          <a:effectLst/>
                          <a:latin typeface="Century Gothic" panose="020B0502020202020204" pitchFamily="34" charset="0"/>
                        </a:rPr>
                        <a:t> (2014)</a:t>
                      </a:r>
                      <a:endParaRPr lang="en-IT" sz="12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a:effectLst/>
                          <a:latin typeface="Century Gothic" panose="020B0502020202020204" pitchFamily="34" charset="0"/>
                        </a:rPr>
                        <a:t>0.5</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748067800"/>
                  </a:ext>
                </a:extLst>
              </a:tr>
              <a:tr h="215900">
                <a:tc vMerge="1">
                  <a:txBody>
                    <a:bodyPr/>
                    <a:lstStyle/>
                    <a:p>
                      <a:endParaRPr lang="en-GB"/>
                    </a:p>
                  </a:txBody>
                  <a:tcPr/>
                </a:tc>
                <a:tc>
                  <a:txBody>
                    <a:bodyPr/>
                    <a:lstStyle/>
                    <a:p>
                      <a:pPr indent="-6985" algn="ctr">
                        <a:lnSpc>
                          <a:spcPct val="110000"/>
                        </a:lnSpc>
                        <a:spcAft>
                          <a:spcPts val="600"/>
                        </a:spcAft>
                      </a:pPr>
                      <a:r>
                        <a:rPr lang="en-US" sz="1200" dirty="0" err="1">
                          <a:effectLst/>
                          <a:latin typeface="Century Gothic" panose="020B0502020202020204" pitchFamily="34" charset="0"/>
                        </a:rPr>
                        <a:t>Chiou</a:t>
                      </a:r>
                      <a:r>
                        <a:rPr lang="en-US" sz="1200" dirty="0">
                          <a:effectLst/>
                          <a:latin typeface="Century Gothic" panose="020B0502020202020204" pitchFamily="34" charset="0"/>
                        </a:rPr>
                        <a:t> and Youngs (2014)</a:t>
                      </a:r>
                      <a:endParaRPr lang="en-IT" sz="12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a:effectLst/>
                          <a:latin typeface="Century Gothic" panose="020B0502020202020204" pitchFamily="34" charset="0"/>
                        </a:rPr>
                        <a:t>0.5</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199604868"/>
                  </a:ext>
                </a:extLst>
              </a:tr>
              <a:tr h="215900">
                <a:tc rowSpan="2">
                  <a:txBody>
                    <a:bodyPr/>
                    <a:lstStyle/>
                    <a:p>
                      <a:pPr algn="ctr">
                        <a:lnSpc>
                          <a:spcPct val="110000"/>
                        </a:lnSpc>
                        <a:spcAft>
                          <a:spcPts val="600"/>
                        </a:spcAft>
                      </a:pPr>
                      <a:r>
                        <a:rPr lang="en-US" sz="1200">
                          <a:effectLst/>
                          <a:latin typeface="Century Gothic" panose="020B0502020202020204" pitchFamily="34" charset="0"/>
                        </a:rPr>
                        <a:t>SC</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a:effectLst/>
                          <a:latin typeface="Century Gothic" panose="020B0502020202020204" pitchFamily="34" charset="0"/>
                        </a:rPr>
                        <a:t>Pezeshk et Al. (2011)</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a:effectLst/>
                          <a:latin typeface="Century Gothic" panose="020B0502020202020204" pitchFamily="34" charset="0"/>
                        </a:rPr>
                        <a:t>0.5</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283754070"/>
                  </a:ext>
                </a:extLst>
              </a:tr>
              <a:tr h="215900">
                <a:tc vMerge="1">
                  <a:txBody>
                    <a:bodyPr/>
                    <a:lstStyle/>
                    <a:p>
                      <a:endParaRPr lang="en-GB"/>
                    </a:p>
                  </a:txBody>
                  <a:tcPr/>
                </a:tc>
                <a:tc>
                  <a:txBody>
                    <a:bodyPr/>
                    <a:lstStyle/>
                    <a:p>
                      <a:pPr indent="-6985" algn="ctr">
                        <a:lnSpc>
                          <a:spcPct val="110000"/>
                        </a:lnSpc>
                        <a:spcAft>
                          <a:spcPts val="600"/>
                        </a:spcAft>
                      </a:pPr>
                      <a:r>
                        <a:rPr lang="en-US" sz="1200">
                          <a:effectLst/>
                          <a:latin typeface="Century Gothic" panose="020B0502020202020204" pitchFamily="34" charset="0"/>
                        </a:rPr>
                        <a:t>Atkinson and Boore (2006) – Modified 2011</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dirty="0">
                          <a:effectLst/>
                          <a:latin typeface="Century Gothic" panose="020B0502020202020204" pitchFamily="34" charset="0"/>
                        </a:rPr>
                        <a:t>0.5</a:t>
                      </a:r>
                      <a:endParaRPr lang="en-IT" sz="12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176408996"/>
                  </a:ext>
                </a:extLst>
              </a:tr>
              <a:tr h="215900">
                <a:tc>
                  <a:txBody>
                    <a:bodyPr/>
                    <a:lstStyle/>
                    <a:p>
                      <a:pPr algn="ctr">
                        <a:lnSpc>
                          <a:spcPct val="110000"/>
                        </a:lnSpc>
                        <a:spcAft>
                          <a:spcPts val="600"/>
                        </a:spcAft>
                      </a:pPr>
                      <a:r>
                        <a:rPr lang="en-US" sz="1200">
                          <a:effectLst/>
                          <a:latin typeface="Century Gothic" panose="020B0502020202020204" pitchFamily="34" charset="0"/>
                        </a:rPr>
                        <a:t>DS</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dirty="0">
                          <a:effectLst/>
                          <a:latin typeface="Century Gothic" panose="020B0502020202020204" pitchFamily="34" charset="0"/>
                        </a:rPr>
                        <a:t>Parker et Al. (2020) – for subduction interface</a:t>
                      </a:r>
                      <a:endParaRPr lang="en-IT" sz="12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dirty="0">
                          <a:effectLst/>
                          <a:latin typeface="Century Gothic" panose="020B0502020202020204" pitchFamily="34" charset="0"/>
                        </a:rPr>
                        <a:t>1</a:t>
                      </a:r>
                      <a:endParaRPr lang="en-IT" sz="12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973651263"/>
                  </a:ext>
                </a:extLst>
              </a:tr>
            </a:tbl>
          </a:graphicData>
        </a:graphic>
      </p:graphicFrame>
      <p:graphicFrame>
        <p:nvGraphicFramePr>
          <p:cNvPr id="3" name="Table 2">
            <a:extLst>
              <a:ext uri="{FF2B5EF4-FFF2-40B4-BE49-F238E27FC236}">
                <a16:creationId xmlns:a16="http://schemas.microsoft.com/office/drawing/2014/main" id="{EC2E9614-365E-4B48-8925-CDF9269D15DD}"/>
              </a:ext>
            </a:extLst>
          </p:cNvPr>
          <p:cNvGraphicFramePr>
            <a:graphicFrameLocks noGrp="1"/>
          </p:cNvGraphicFramePr>
          <p:nvPr>
            <p:extLst>
              <p:ext uri="{D42A27DB-BD31-4B8C-83A1-F6EECF244321}">
                <p14:modId xmlns:p14="http://schemas.microsoft.com/office/powerpoint/2010/main" val="3105535561"/>
              </p:ext>
            </p:extLst>
          </p:nvPr>
        </p:nvGraphicFramePr>
        <p:xfrm>
          <a:off x="4085254" y="4642133"/>
          <a:ext cx="5954484" cy="1295400"/>
        </p:xfrm>
        <a:graphic>
          <a:graphicData uri="http://schemas.openxmlformats.org/drawingml/2006/table">
            <a:tbl>
              <a:tblPr firstRow="1" bandRow="1">
                <a:tableStyleId>{5C22544A-7EE6-4342-B048-85BDC9FD1C3A}</a:tableStyleId>
              </a:tblPr>
              <a:tblGrid>
                <a:gridCol w="1302841">
                  <a:extLst>
                    <a:ext uri="{9D8B030D-6E8A-4147-A177-3AD203B41FA5}">
                      <a16:colId xmlns:a16="http://schemas.microsoft.com/office/drawing/2014/main" val="4014126951"/>
                    </a:ext>
                  </a:extLst>
                </a:gridCol>
                <a:gridCol w="1581511">
                  <a:extLst>
                    <a:ext uri="{9D8B030D-6E8A-4147-A177-3AD203B41FA5}">
                      <a16:colId xmlns:a16="http://schemas.microsoft.com/office/drawing/2014/main" val="3798707307"/>
                    </a:ext>
                  </a:extLst>
                </a:gridCol>
                <a:gridCol w="1581511">
                  <a:extLst>
                    <a:ext uri="{9D8B030D-6E8A-4147-A177-3AD203B41FA5}">
                      <a16:colId xmlns:a16="http://schemas.microsoft.com/office/drawing/2014/main" val="3862590225"/>
                    </a:ext>
                  </a:extLst>
                </a:gridCol>
                <a:gridCol w="1488621">
                  <a:extLst>
                    <a:ext uri="{9D8B030D-6E8A-4147-A177-3AD203B41FA5}">
                      <a16:colId xmlns:a16="http://schemas.microsoft.com/office/drawing/2014/main" val="1042607658"/>
                    </a:ext>
                  </a:extLst>
                </a:gridCol>
              </a:tblGrid>
              <a:tr h="259080">
                <a:tc>
                  <a:txBody>
                    <a:bodyPr/>
                    <a:lstStyle/>
                    <a:p>
                      <a:pPr algn="just">
                        <a:lnSpc>
                          <a:spcPct val="110000"/>
                        </a:lnSpc>
                      </a:pPr>
                      <a:r>
                        <a:rPr lang="en-US" sz="1200">
                          <a:effectLst/>
                          <a:latin typeface="Century Gothic" panose="020B0502020202020204" pitchFamily="34" charset="0"/>
                        </a:rPr>
                        <a:t> </a:t>
                      </a:r>
                      <a:endParaRPr lang="en-IT" sz="1200" b="1">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200">
                          <a:effectLst/>
                          <a:latin typeface="Century Gothic" panose="020B0502020202020204" pitchFamily="34" charset="0"/>
                        </a:rPr>
                        <a:t>AS</a:t>
                      </a:r>
                      <a:endParaRPr lang="en-IT" sz="1200" b="1">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200">
                          <a:effectLst/>
                          <a:latin typeface="Century Gothic" panose="020B0502020202020204" pitchFamily="34" charset="0"/>
                        </a:rPr>
                        <a:t>SC</a:t>
                      </a:r>
                      <a:endParaRPr lang="en-IT" sz="1200" b="1">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200">
                          <a:effectLst/>
                          <a:latin typeface="Century Gothic" panose="020B0502020202020204" pitchFamily="34" charset="0"/>
                        </a:rPr>
                        <a:t>DS</a:t>
                      </a:r>
                      <a:endParaRPr lang="en-IT" sz="1200" b="1">
                        <a:effectLst/>
                        <a:latin typeface="Century Gothic" panose="020B0502020202020204" pitchFamily="34" charset="0"/>
                        <a:ea typeface="MS ??"/>
                        <a:cs typeface="Cambria" panose="02040503050406030204" pitchFamily="18" charset="0"/>
                      </a:endParaRPr>
                    </a:p>
                  </a:txBody>
                  <a:tcPr marL="68580" marR="68580" marT="0" marB="0" anchor="ctr"/>
                </a:tc>
                <a:extLst>
                  <a:ext uri="{0D108BD9-81ED-4DB2-BD59-A6C34878D82A}">
                    <a16:rowId xmlns:a16="http://schemas.microsoft.com/office/drawing/2014/main" val="108643941"/>
                  </a:ext>
                </a:extLst>
              </a:tr>
              <a:tr h="259080">
                <a:tc>
                  <a:txBody>
                    <a:bodyPr/>
                    <a:lstStyle/>
                    <a:p>
                      <a:pPr algn="ctr">
                        <a:lnSpc>
                          <a:spcPct val="110000"/>
                        </a:lnSpc>
                        <a:spcAft>
                          <a:spcPts val="600"/>
                        </a:spcAft>
                      </a:pPr>
                      <a:r>
                        <a:rPr lang="en-US" sz="1200">
                          <a:effectLst/>
                          <a:latin typeface="Century Gothic" panose="020B0502020202020204" pitchFamily="34" charset="0"/>
                        </a:rPr>
                        <a:t>TRT 1</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a:effectLst/>
                          <a:latin typeface="Century Gothic" panose="020B0502020202020204" pitchFamily="34" charset="0"/>
                        </a:rPr>
                        <a:t>1</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a:effectLst/>
                          <a:latin typeface="Century Gothic" panose="020B0502020202020204" pitchFamily="34" charset="0"/>
                        </a:rPr>
                        <a:t>0</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a:effectLst/>
                          <a:latin typeface="Century Gothic" panose="020B0502020202020204" pitchFamily="34" charset="0"/>
                        </a:rPr>
                        <a:t>0</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566312795"/>
                  </a:ext>
                </a:extLst>
              </a:tr>
              <a:tr h="259080">
                <a:tc>
                  <a:txBody>
                    <a:bodyPr/>
                    <a:lstStyle/>
                    <a:p>
                      <a:pPr algn="ctr">
                        <a:lnSpc>
                          <a:spcPct val="110000"/>
                        </a:lnSpc>
                        <a:spcAft>
                          <a:spcPts val="600"/>
                        </a:spcAft>
                      </a:pPr>
                      <a:r>
                        <a:rPr lang="en-US" sz="1200">
                          <a:effectLst/>
                          <a:latin typeface="Century Gothic" panose="020B0502020202020204" pitchFamily="34" charset="0"/>
                        </a:rPr>
                        <a:t>TRT 2</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a:effectLst/>
                          <a:latin typeface="Century Gothic" panose="020B0502020202020204" pitchFamily="34" charset="0"/>
                        </a:rPr>
                        <a:t>0.5</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dirty="0">
                          <a:effectLst/>
                          <a:latin typeface="Century Gothic" panose="020B0502020202020204" pitchFamily="34" charset="0"/>
                        </a:rPr>
                        <a:t>0.5</a:t>
                      </a:r>
                      <a:endParaRPr lang="en-IT" sz="12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a:effectLst/>
                          <a:latin typeface="Century Gothic" panose="020B0502020202020204" pitchFamily="34" charset="0"/>
                        </a:rPr>
                        <a:t>0</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453327483"/>
                  </a:ext>
                </a:extLst>
              </a:tr>
              <a:tr h="259080">
                <a:tc>
                  <a:txBody>
                    <a:bodyPr/>
                    <a:lstStyle/>
                    <a:p>
                      <a:pPr algn="ctr">
                        <a:lnSpc>
                          <a:spcPct val="110000"/>
                        </a:lnSpc>
                        <a:spcAft>
                          <a:spcPts val="600"/>
                        </a:spcAft>
                      </a:pPr>
                      <a:r>
                        <a:rPr lang="en-US" sz="1200">
                          <a:effectLst/>
                          <a:latin typeface="Century Gothic" panose="020B0502020202020204" pitchFamily="34" charset="0"/>
                        </a:rPr>
                        <a:t>TRT 3</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a:effectLst/>
                          <a:latin typeface="Century Gothic" panose="020B0502020202020204" pitchFamily="34" charset="0"/>
                        </a:rPr>
                        <a:t>0</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a:effectLst/>
                          <a:latin typeface="Century Gothic" panose="020B0502020202020204" pitchFamily="34" charset="0"/>
                        </a:rPr>
                        <a:t>1</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dirty="0">
                          <a:effectLst/>
                          <a:latin typeface="Century Gothic" panose="020B0502020202020204" pitchFamily="34" charset="0"/>
                        </a:rPr>
                        <a:t>0</a:t>
                      </a:r>
                      <a:endParaRPr lang="en-IT" sz="12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663432407"/>
                  </a:ext>
                </a:extLst>
              </a:tr>
              <a:tr h="259080">
                <a:tc>
                  <a:txBody>
                    <a:bodyPr/>
                    <a:lstStyle/>
                    <a:p>
                      <a:pPr algn="ctr">
                        <a:lnSpc>
                          <a:spcPct val="110000"/>
                        </a:lnSpc>
                        <a:spcAft>
                          <a:spcPts val="600"/>
                        </a:spcAft>
                      </a:pPr>
                      <a:r>
                        <a:rPr lang="en-US" sz="1200">
                          <a:effectLst/>
                          <a:latin typeface="Century Gothic" panose="020B0502020202020204" pitchFamily="34" charset="0"/>
                        </a:rPr>
                        <a:t>TRT 4</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dirty="0">
                          <a:effectLst/>
                          <a:latin typeface="Century Gothic" panose="020B0502020202020204" pitchFamily="34" charset="0"/>
                        </a:rPr>
                        <a:t>0</a:t>
                      </a:r>
                      <a:endParaRPr lang="en-IT" sz="12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a:effectLst/>
                          <a:latin typeface="Century Gothic" panose="020B0502020202020204" pitchFamily="34" charset="0"/>
                        </a:rPr>
                        <a:t>0</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dirty="0">
                          <a:effectLst/>
                          <a:latin typeface="Century Gothic" panose="020B0502020202020204" pitchFamily="34" charset="0"/>
                        </a:rPr>
                        <a:t>1</a:t>
                      </a:r>
                      <a:endParaRPr lang="en-IT" sz="12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788496715"/>
                  </a:ext>
                </a:extLst>
              </a:tr>
            </a:tbl>
          </a:graphicData>
        </a:graphic>
      </p:graphicFrame>
      <p:sp>
        <p:nvSpPr>
          <p:cNvPr id="9" name="Rectangle 8">
            <a:extLst>
              <a:ext uri="{FF2B5EF4-FFF2-40B4-BE49-F238E27FC236}">
                <a16:creationId xmlns:a16="http://schemas.microsoft.com/office/drawing/2014/main" id="{1B2F5F43-A1C3-A340-B542-46F79914C06C}"/>
              </a:ext>
            </a:extLst>
          </p:cNvPr>
          <p:cNvSpPr/>
          <p:nvPr/>
        </p:nvSpPr>
        <p:spPr>
          <a:xfrm>
            <a:off x="789693" y="5151332"/>
            <a:ext cx="2098651" cy="307777"/>
          </a:xfrm>
          <a:prstGeom prst="rect">
            <a:avLst/>
          </a:prstGeom>
          <a:solidFill>
            <a:schemeClr val="bg1"/>
          </a:solidFill>
          <a:ln w="12700">
            <a:solidFill>
              <a:schemeClr val="tx1"/>
            </a:solidFill>
          </a:ln>
        </p:spPr>
        <p:txBody>
          <a:bodyPr wrap="none">
            <a:spAutoFit/>
          </a:bodyPr>
          <a:lstStyle/>
          <a:p>
            <a:r>
              <a:rPr lang="en-GB" sz="1400" dirty="0">
                <a:latin typeface="Century Gothic" panose="020B0502020202020204" pitchFamily="34" charset="0"/>
                <a:ea typeface="MS Mincho" panose="02020609040205080304" pitchFamily="49" charset="-128"/>
                <a:cs typeface="Times New Roman" panose="02020603050405020304" pitchFamily="18" charset="0"/>
              </a:rPr>
              <a:t>TRT weighting scheme</a:t>
            </a:r>
            <a:endParaRPr lang="en-GB" sz="1400" dirty="0"/>
          </a:p>
        </p:txBody>
      </p:sp>
      <p:sp>
        <p:nvSpPr>
          <p:cNvPr id="4" name="Down Arrow 3">
            <a:extLst>
              <a:ext uri="{FF2B5EF4-FFF2-40B4-BE49-F238E27FC236}">
                <a16:creationId xmlns:a16="http://schemas.microsoft.com/office/drawing/2014/main" id="{58181B11-6BE0-FF40-9E75-8FE55299D691}"/>
              </a:ext>
            </a:extLst>
          </p:cNvPr>
          <p:cNvSpPr/>
          <p:nvPr/>
        </p:nvSpPr>
        <p:spPr>
          <a:xfrm>
            <a:off x="1436914" y="4486008"/>
            <a:ext cx="597160" cy="5038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ight Arrow 4">
            <a:extLst>
              <a:ext uri="{FF2B5EF4-FFF2-40B4-BE49-F238E27FC236}">
                <a16:creationId xmlns:a16="http://schemas.microsoft.com/office/drawing/2014/main" id="{015A7358-716F-484F-9A95-E88936BAADF3}"/>
              </a:ext>
            </a:extLst>
          </p:cNvPr>
          <p:cNvSpPr/>
          <p:nvPr/>
        </p:nvSpPr>
        <p:spPr>
          <a:xfrm>
            <a:off x="3164893" y="5044380"/>
            <a:ext cx="643812" cy="5216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433067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GMPE Performances</a:t>
            </a:r>
          </a:p>
        </p:txBody>
      </p:sp>
      <p:pic>
        <p:nvPicPr>
          <p:cNvPr id="6" name="Picture 5" descr="Diagram&#10;&#10;Description automatically generated">
            <a:extLst>
              <a:ext uri="{FF2B5EF4-FFF2-40B4-BE49-F238E27FC236}">
                <a16:creationId xmlns:a16="http://schemas.microsoft.com/office/drawing/2014/main" id="{5D88782B-FB46-9343-817C-404D25E7C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2760" y="735537"/>
            <a:ext cx="4941621" cy="5582327"/>
          </a:xfrm>
          <a:prstGeom prst="rect">
            <a:avLst/>
          </a:prstGeom>
        </p:spPr>
      </p:pic>
      <p:cxnSp>
        <p:nvCxnSpPr>
          <p:cNvPr id="4" name="Straight Arrow Connector 3">
            <a:extLst>
              <a:ext uri="{FF2B5EF4-FFF2-40B4-BE49-F238E27FC236}">
                <a16:creationId xmlns:a16="http://schemas.microsoft.com/office/drawing/2014/main" id="{637DE2EA-CE51-C547-970E-8E388A4DCA8D}"/>
              </a:ext>
            </a:extLst>
          </p:cNvPr>
          <p:cNvCxnSpPr>
            <a:cxnSpLocks/>
          </p:cNvCxnSpPr>
          <p:nvPr/>
        </p:nvCxnSpPr>
        <p:spPr>
          <a:xfrm>
            <a:off x="4991877" y="690996"/>
            <a:ext cx="5122507" cy="0"/>
          </a:xfrm>
          <a:prstGeom prst="straightConnector1">
            <a:avLst/>
          </a:prstGeom>
          <a:ln w="508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4799C21-BB25-B243-B91D-E54DECD4E5EE}"/>
              </a:ext>
            </a:extLst>
          </p:cNvPr>
          <p:cNvCxnSpPr>
            <a:cxnSpLocks/>
          </p:cNvCxnSpPr>
          <p:nvPr/>
        </p:nvCxnSpPr>
        <p:spPr>
          <a:xfrm>
            <a:off x="4991877" y="690996"/>
            <a:ext cx="0" cy="4963355"/>
          </a:xfrm>
          <a:prstGeom prst="straightConnector1">
            <a:avLst/>
          </a:prstGeom>
          <a:ln w="508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7EF7452-DBA9-E649-B5CA-4AFD82704DEB}"/>
              </a:ext>
            </a:extLst>
          </p:cNvPr>
          <p:cNvSpPr/>
          <p:nvPr/>
        </p:nvSpPr>
        <p:spPr>
          <a:xfrm>
            <a:off x="8743157" y="185074"/>
            <a:ext cx="2063385" cy="369332"/>
          </a:xfrm>
          <a:prstGeom prst="rect">
            <a:avLst/>
          </a:prstGeom>
        </p:spPr>
        <p:txBody>
          <a:bodyPr wrap="none">
            <a:spAutoFit/>
          </a:bodyPr>
          <a:lstStyle/>
          <a:p>
            <a:r>
              <a:rPr lang="en-GB" dirty="0">
                <a:latin typeface="Century Gothic" panose="020B0502020202020204" pitchFamily="34" charset="0"/>
                <a:ea typeface="MS Mincho" panose="02020609040205080304" pitchFamily="49" charset="-128"/>
                <a:cs typeface="Times New Roman" panose="02020603050405020304" pitchFamily="18" charset="0"/>
              </a:rPr>
              <a:t>Magnitude (Mw)</a:t>
            </a:r>
            <a:endParaRPr lang="en-GB" dirty="0"/>
          </a:p>
        </p:txBody>
      </p:sp>
      <p:sp>
        <p:nvSpPr>
          <p:cNvPr id="14" name="Rectangle 13">
            <a:extLst>
              <a:ext uri="{FF2B5EF4-FFF2-40B4-BE49-F238E27FC236}">
                <a16:creationId xmlns:a16="http://schemas.microsoft.com/office/drawing/2014/main" id="{42002640-5CFB-914A-AC44-2DD17F8A5408}"/>
              </a:ext>
            </a:extLst>
          </p:cNvPr>
          <p:cNvSpPr/>
          <p:nvPr/>
        </p:nvSpPr>
        <p:spPr>
          <a:xfrm>
            <a:off x="3602547" y="5194538"/>
            <a:ext cx="1156086" cy="646331"/>
          </a:xfrm>
          <a:prstGeom prst="rect">
            <a:avLst/>
          </a:prstGeom>
        </p:spPr>
        <p:txBody>
          <a:bodyPr wrap="none">
            <a:spAutoFit/>
          </a:bodyPr>
          <a:lstStyle/>
          <a:p>
            <a:pPr algn="ctr"/>
            <a:r>
              <a:rPr lang="en-GB" dirty="0">
                <a:latin typeface="Century Gothic" panose="020B0502020202020204" pitchFamily="34" charset="0"/>
                <a:ea typeface="MS Mincho" panose="02020609040205080304" pitchFamily="49" charset="-128"/>
                <a:cs typeface="Times New Roman" panose="02020603050405020304" pitchFamily="18" charset="0"/>
              </a:rPr>
              <a:t>IMT</a:t>
            </a:r>
          </a:p>
          <a:p>
            <a:pPr algn="ctr"/>
            <a:r>
              <a:rPr lang="en-GB" dirty="0">
                <a:latin typeface="Century Gothic" panose="020B0502020202020204" pitchFamily="34" charset="0"/>
                <a:ea typeface="MS Mincho" panose="02020609040205080304" pitchFamily="49" charset="-128"/>
                <a:cs typeface="Times New Roman" panose="02020603050405020304" pitchFamily="18" charset="0"/>
              </a:rPr>
              <a:t>(Periods)</a:t>
            </a:r>
            <a:endParaRPr lang="en-GB" dirty="0"/>
          </a:p>
        </p:txBody>
      </p:sp>
      <p:sp>
        <p:nvSpPr>
          <p:cNvPr id="17" name="CasellaDiTesto 7">
            <a:extLst>
              <a:ext uri="{FF2B5EF4-FFF2-40B4-BE49-F238E27FC236}">
                <a16:creationId xmlns:a16="http://schemas.microsoft.com/office/drawing/2014/main" id="{2B8868ED-9923-8846-8809-4DFA9062DD58}"/>
              </a:ext>
            </a:extLst>
          </p:cNvPr>
          <p:cNvSpPr txBox="1"/>
          <p:nvPr/>
        </p:nvSpPr>
        <p:spPr>
          <a:xfrm>
            <a:off x="466724" y="855590"/>
            <a:ext cx="4170585" cy="1892121"/>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The performances of the ground motion prediction models were tested for various magnitude, distance and intensity measure type combinations by means of Trellis plots.</a:t>
            </a:r>
          </a:p>
        </p:txBody>
      </p:sp>
    </p:spTree>
    <p:extLst>
      <p:ext uri="{BB962C8B-B14F-4D97-AF65-F5344CB8AC3E}">
        <p14:creationId xmlns:p14="http://schemas.microsoft.com/office/powerpoint/2010/main" val="11295587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Strong Ground Motion Recordings</a:t>
            </a:r>
          </a:p>
        </p:txBody>
      </p:sp>
      <p:pic>
        <p:nvPicPr>
          <p:cNvPr id="3" name="Picture 2" descr="Chart, diagram&#10;&#10;Description automatically generated">
            <a:extLst>
              <a:ext uri="{FF2B5EF4-FFF2-40B4-BE49-F238E27FC236}">
                <a16:creationId xmlns:a16="http://schemas.microsoft.com/office/drawing/2014/main" id="{7CED878D-9B37-354F-A570-7C62FE0E53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174" y="3085857"/>
            <a:ext cx="4708841" cy="3219533"/>
          </a:xfrm>
          <a:prstGeom prst="rect">
            <a:avLst/>
          </a:prstGeom>
        </p:spPr>
      </p:pic>
      <p:pic>
        <p:nvPicPr>
          <p:cNvPr id="5" name="Picture 4" descr="Diagram&#10;&#10;Description automatically generated">
            <a:extLst>
              <a:ext uri="{FF2B5EF4-FFF2-40B4-BE49-F238E27FC236}">
                <a16:creationId xmlns:a16="http://schemas.microsoft.com/office/drawing/2014/main" id="{39E6AFA5-DD99-1D4E-93FD-F715AFA8F1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0129" y="2135783"/>
            <a:ext cx="5074450" cy="3490576"/>
          </a:xfrm>
          <a:prstGeom prst="rect">
            <a:avLst/>
          </a:prstGeom>
        </p:spPr>
      </p:pic>
      <p:sp>
        <p:nvSpPr>
          <p:cNvPr id="10" name="CasellaDiTesto 7">
            <a:extLst>
              <a:ext uri="{FF2B5EF4-FFF2-40B4-BE49-F238E27FC236}">
                <a16:creationId xmlns:a16="http://schemas.microsoft.com/office/drawing/2014/main" id="{FCEEBCA4-DB24-A644-935B-1DD54DEFF503}"/>
              </a:ext>
            </a:extLst>
          </p:cNvPr>
          <p:cNvSpPr txBox="1"/>
          <p:nvPr/>
        </p:nvSpPr>
        <p:spPr>
          <a:xfrm>
            <a:off x="466723" y="855590"/>
            <a:ext cx="10300804" cy="1522789"/>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The ACROSS network (</a:t>
            </a:r>
            <a:r>
              <a:rPr lang="en-GB" sz="1600" dirty="0" err="1">
                <a:latin typeface="Century Gothic" panose="020B0502020202020204" pitchFamily="34" charset="0"/>
                <a:ea typeface="MS Mincho" panose="02020609040205080304" pitchFamily="49" charset="-128"/>
                <a:cs typeface="Times New Roman" panose="02020603050405020304" pitchFamily="18" charset="0"/>
              </a:rPr>
              <a:t>Parolai</a:t>
            </a:r>
            <a:r>
              <a:rPr lang="en-GB" sz="1600" dirty="0">
                <a:latin typeface="Century Gothic" panose="020B0502020202020204" pitchFamily="34" charset="0"/>
                <a:ea typeface="MS Mincho" panose="02020609040205080304" pitchFamily="49" charset="-128"/>
                <a:cs typeface="Times New Roman" panose="02020603050405020304" pitchFamily="18" charset="0"/>
              </a:rPr>
              <a:t> et al., 2017) was developed and it is currently maintained by </a:t>
            </a:r>
            <a:r>
              <a:rPr lang="en-GB" sz="1600" i="1" dirty="0">
                <a:latin typeface="Century Gothic" panose="020B0502020202020204" pitchFamily="34" charset="0"/>
                <a:ea typeface="MS Mincho" panose="02020609040205080304" pitchFamily="49" charset="-128"/>
                <a:cs typeface="Times New Roman" panose="02020603050405020304" pitchFamily="18" charset="0"/>
              </a:rPr>
              <a:t>Helmholtz </a:t>
            </a:r>
            <a:r>
              <a:rPr lang="en-GB" sz="1600" i="1" dirty="0" err="1">
                <a:latin typeface="Century Gothic" panose="020B0502020202020204" pitchFamily="34" charset="0"/>
                <a:ea typeface="MS Mincho" panose="02020609040205080304" pitchFamily="49" charset="-128"/>
                <a:cs typeface="Times New Roman" panose="02020603050405020304" pitchFamily="18" charset="0"/>
              </a:rPr>
              <a:t>GeoForschungsZentrum</a:t>
            </a:r>
            <a:r>
              <a:rPr lang="en-GB" sz="1600" i="1" dirty="0">
                <a:latin typeface="Century Gothic" panose="020B0502020202020204" pitchFamily="34" charset="0"/>
                <a:ea typeface="MS Mincho" panose="02020609040205080304" pitchFamily="49" charset="-128"/>
                <a:cs typeface="Times New Roman" panose="02020603050405020304" pitchFamily="18" charset="0"/>
              </a:rPr>
              <a:t> </a:t>
            </a:r>
            <a:r>
              <a:rPr lang="en-GB" sz="1600" dirty="0">
                <a:latin typeface="Century Gothic" panose="020B0502020202020204" pitchFamily="34" charset="0"/>
                <a:ea typeface="MS Mincho" panose="02020609040205080304" pitchFamily="49" charset="-128"/>
                <a:cs typeface="Times New Roman" panose="02020603050405020304" pitchFamily="18" charset="0"/>
              </a:rPr>
              <a:t>(GFZ, Potsdam) in cooperation with the Central Asian Institute for Applied Geosciences (CAIAG). It consists of 18 three-channel accelerometric stations deployed in Kyrgyzstan and operating since 2005. </a:t>
            </a:r>
          </a:p>
        </p:txBody>
      </p:sp>
      <p:sp>
        <p:nvSpPr>
          <p:cNvPr id="11" name="Rectangle 10">
            <a:extLst>
              <a:ext uri="{FF2B5EF4-FFF2-40B4-BE49-F238E27FC236}">
                <a16:creationId xmlns:a16="http://schemas.microsoft.com/office/drawing/2014/main" id="{AB6092BD-8D9E-E940-9A5B-14B5FD6CEBEB}"/>
              </a:ext>
            </a:extLst>
          </p:cNvPr>
          <p:cNvSpPr/>
          <p:nvPr/>
        </p:nvSpPr>
        <p:spPr>
          <a:xfrm>
            <a:off x="863181" y="2855024"/>
            <a:ext cx="3892262" cy="461665"/>
          </a:xfrm>
          <a:prstGeom prst="rect">
            <a:avLst/>
          </a:prstGeom>
        </p:spPr>
        <p:txBody>
          <a:bodyPr wrap="square">
            <a:spAutoFit/>
          </a:bodyPr>
          <a:lstStyle/>
          <a:p>
            <a:r>
              <a:rPr lang="en-GB" sz="1200" dirty="0">
                <a:latin typeface="Century Gothic" panose="020B0502020202020204" pitchFamily="34" charset="0"/>
                <a:ea typeface="MS Mincho" panose="02020609040205080304" pitchFamily="49" charset="-128"/>
                <a:cs typeface="Times New Roman" panose="02020603050405020304" pitchFamily="18" charset="0"/>
              </a:rPr>
              <a:t>Gray circles represent the selection distance limit of 300 km from each station</a:t>
            </a:r>
            <a:endParaRPr lang="en-GB" sz="1200" dirty="0"/>
          </a:p>
        </p:txBody>
      </p:sp>
    </p:spTree>
    <p:extLst>
      <p:ext uri="{BB962C8B-B14F-4D97-AF65-F5344CB8AC3E}">
        <p14:creationId xmlns:p14="http://schemas.microsoft.com/office/powerpoint/2010/main" val="970028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Empirical Verification of Attenuation Models</a:t>
            </a:r>
          </a:p>
        </p:txBody>
      </p:sp>
      <p:pic>
        <p:nvPicPr>
          <p:cNvPr id="9" name="Picture 8" descr="Chart, scatter chart&#10;&#10;Description automatically generated">
            <a:extLst>
              <a:ext uri="{FF2B5EF4-FFF2-40B4-BE49-F238E27FC236}">
                <a16:creationId xmlns:a16="http://schemas.microsoft.com/office/drawing/2014/main" id="{9EF8617F-77F1-804D-AE54-9278EA889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24" y="2447503"/>
            <a:ext cx="6523232" cy="3734870"/>
          </a:xfrm>
          <a:prstGeom prst="rect">
            <a:avLst/>
          </a:prstGeom>
        </p:spPr>
      </p:pic>
      <p:sp>
        <p:nvSpPr>
          <p:cNvPr id="10" name="CasellaDiTesto 7">
            <a:extLst>
              <a:ext uri="{FF2B5EF4-FFF2-40B4-BE49-F238E27FC236}">
                <a16:creationId xmlns:a16="http://schemas.microsoft.com/office/drawing/2014/main" id="{FCEEBCA4-DB24-A644-935B-1DD54DEFF503}"/>
              </a:ext>
            </a:extLst>
          </p:cNvPr>
          <p:cNvSpPr txBox="1"/>
          <p:nvPr/>
        </p:nvSpPr>
        <p:spPr>
          <a:xfrm>
            <a:off x="466723" y="855591"/>
            <a:ext cx="10739341" cy="1561261"/>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Of 708 identified regional events with magnitude larger than 5, 35 events (5&lt;Mw&lt;6.6) were recorded from the network within 300 km from the stations, for a total of 153 three-components waveforms. </a:t>
            </a:r>
          </a:p>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Unfortunately, the number of waveform recordings in a </a:t>
            </a:r>
            <a:r>
              <a:rPr lang="en-GB" sz="1600" u="sng" dirty="0">
                <a:latin typeface="Century Gothic" panose="020B0502020202020204" pitchFamily="34" charset="0"/>
                <a:ea typeface="MS Mincho" panose="02020609040205080304" pitchFamily="49" charset="-128"/>
                <a:cs typeface="Times New Roman" panose="02020603050405020304" pitchFamily="18" charset="0"/>
              </a:rPr>
              <a:t>significant magnitude-distance range</a:t>
            </a:r>
            <a:r>
              <a:rPr lang="en-GB" sz="1600" dirty="0">
                <a:latin typeface="Century Gothic" panose="020B0502020202020204" pitchFamily="34" charset="0"/>
                <a:ea typeface="MS Mincho" panose="02020609040205080304" pitchFamily="49" charset="-128"/>
                <a:cs typeface="Times New Roman" panose="02020603050405020304" pitchFamily="18" charset="0"/>
              </a:rPr>
              <a:t> is not sufficient for a robust validations of the selected GMPE models.</a:t>
            </a:r>
          </a:p>
        </p:txBody>
      </p:sp>
      <p:sp>
        <p:nvSpPr>
          <p:cNvPr id="2" name="Rectangle 1">
            <a:extLst>
              <a:ext uri="{FF2B5EF4-FFF2-40B4-BE49-F238E27FC236}">
                <a16:creationId xmlns:a16="http://schemas.microsoft.com/office/drawing/2014/main" id="{AF7FF16B-FBB9-4040-8613-88AF8877E3EA}"/>
              </a:ext>
            </a:extLst>
          </p:cNvPr>
          <p:cNvSpPr/>
          <p:nvPr/>
        </p:nvSpPr>
        <p:spPr>
          <a:xfrm>
            <a:off x="4589417" y="4418876"/>
            <a:ext cx="5468983" cy="1529650"/>
          </a:xfrm>
          <a:prstGeom prst="rect">
            <a:avLst/>
          </a:prstGeom>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Nonetheless, visual comparison with the predicted ground motion suggests that the selected models are reasonable in the intermediate to large distance range.</a:t>
            </a:r>
            <a:endParaRPr lang="en-GB" sz="1600" dirty="0"/>
          </a:p>
        </p:txBody>
      </p:sp>
    </p:spTree>
    <p:extLst>
      <p:ext uri="{BB962C8B-B14F-4D97-AF65-F5344CB8AC3E}">
        <p14:creationId xmlns:p14="http://schemas.microsoft.com/office/powerpoint/2010/main" val="178081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6E78C29-7862-4727-B356-54B5AB5216DF}"/>
              </a:ext>
            </a:extLst>
          </p:cNvPr>
          <p:cNvSpPr txBox="1"/>
          <p:nvPr/>
        </p:nvSpPr>
        <p:spPr>
          <a:xfrm>
            <a:off x="466725" y="855591"/>
            <a:ext cx="9899406" cy="4708277"/>
          </a:xfrm>
          <a:prstGeom prst="rect">
            <a:avLst/>
          </a:prstGeom>
          <a:noFill/>
        </p:spPr>
        <p:txBody>
          <a:bodyPr wrap="square">
            <a:spAutoFit/>
          </a:bodyPr>
          <a:lstStyle/>
          <a:p>
            <a:pPr marL="285750" indent="-285750" algn="just">
              <a:lnSpc>
                <a:spcPct val="150000"/>
              </a:lnSpc>
              <a:spcAft>
                <a:spcPts val="300"/>
              </a:spcAft>
              <a:buFont typeface="Arial" panose="020B0604020202020204" pitchFamily="34" charset="0"/>
              <a:buChar char="•"/>
            </a:pPr>
            <a:r>
              <a:rPr lang="en-GB" sz="1600" dirty="0">
                <a:latin typeface="Century Gothic" panose="020B0502020202020204" pitchFamily="34" charset="0"/>
                <a:ea typeface="MS Mincho" panose="02020609040205080304" pitchFamily="49" charset="-128"/>
                <a:cs typeface="Times New Roman" panose="02020603050405020304" pitchFamily="18" charset="0"/>
              </a:rPr>
              <a:t>For the purpose of developing a comprehensive risk model for Central Asia, a </a:t>
            </a:r>
            <a:r>
              <a:rPr lang="en-GB" sz="1600" b="1" dirty="0">
                <a:solidFill>
                  <a:srgbClr val="0070C0"/>
                </a:solidFill>
                <a:latin typeface="Century Gothic" panose="020B0502020202020204" pitchFamily="34" charset="0"/>
                <a:ea typeface="MS Mincho" panose="02020609040205080304" pitchFamily="49" charset="-128"/>
                <a:cs typeface="Times New Roman" panose="02020603050405020304" pitchFamily="18" charset="0"/>
              </a:rPr>
              <a:t>probabilistic seismic hazard assessment (PSHA) </a:t>
            </a:r>
            <a:r>
              <a:rPr lang="en-GB" sz="1600" dirty="0">
                <a:latin typeface="Century Gothic" panose="020B0502020202020204" pitchFamily="34" charset="0"/>
                <a:ea typeface="MS Mincho" panose="02020609040205080304" pitchFamily="49" charset="-128"/>
                <a:cs typeface="Times New Roman" panose="02020603050405020304" pitchFamily="18" charset="0"/>
              </a:rPr>
              <a:t>has been performed for the Central Asia countries (Kazakhstan, Kyrgyz Republic, Tajikistan, Turkmenistan, Uzbekistan).</a:t>
            </a:r>
          </a:p>
          <a:p>
            <a:pPr marL="285750" indent="-285750" algn="just">
              <a:lnSpc>
                <a:spcPct val="150000"/>
              </a:lnSpc>
              <a:spcAft>
                <a:spcPts val="300"/>
              </a:spcAft>
              <a:buFont typeface="Arial" panose="020B0604020202020204" pitchFamily="34" charset="0"/>
              <a:buChar char="•"/>
            </a:pPr>
            <a:r>
              <a:rPr lang="en-GB" sz="1600" dirty="0">
                <a:latin typeface="Century Gothic" panose="020B0502020202020204" pitchFamily="34" charset="0"/>
                <a:ea typeface="MS Mincho" panose="02020609040205080304" pitchFamily="49" charset="-128"/>
                <a:cs typeface="Times New Roman" panose="02020603050405020304" pitchFamily="18" charset="0"/>
              </a:rPr>
              <a:t>The analysis was conducted using </a:t>
            </a:r>
            <a:r>
              <a:rPr lang="en-GB" sz="1600" b="1" dirty="0">
                <a:solidFill>
                  <a:srgbClr val="FF0000"/>
                </a:solidFill>
                <a:latin typeface="Century Gothic" panose="020B0502020202020204" pitchFamily="34" charset="0"/>
                <a:ea typeface="MS Mincho" panose="02020609040205080304" pitchFamily="49" charset="-128"/>
                <a:cs typeface="Times New Roman" panose="02020603050405020304" pitchFamily="18" charset="0"/>
              </a:rPr>
              <a:t>state-of-art methodologies</a:t>
            </a:r>
            <a:r>
              <a:rPr lang="en-GB" sz="1600" dirty="0">
                <a:latin typeface="Century Gothic" panose="020B0502020202020204" pitchFamily="34" charset="0"/>
                <a:ea typeface="MS Mincho" panose="02020609040205080304" pitchFamily="49" charset="-128"/>
                <a:cs typeface="Times New Roman" panose="02020603050405020304" pitchFamily="18" charset="0"/>
              </a:rPr>
              <a:t> and analysis tools, using the most complete and </a:t>
            </a:r>
            <a:r>
              <a:rPr lang="en-GB" sz="1600" b="1" dirty="0">
                <a:solidFill>
                  <a:srgbClr val="FF0000"/>
                </a:solidFill>
                <a:latin typeface="Century Gothic" panose="020B0502020202020204" pitchFamily="34" charset="0"/>
                <a:ea typeface="MS Mincho" panose="02020609040205080304" pitchFamily="49" charset="-128"/>
                <a:cs typeface="Times New Roman" panose="02020603050405020304" pitchFamily="18" charset="0"/>
              </a:rPr>
              <a:t>up to date information</a:t>
            </a:r>
            <a:r>
              <a:rPr lang="en-GB" sz="1600" dirty="0">
                <a:latin typeface="Century Gothic" panose="020B0502020202020204" pitchFamily="34" charset="0"/>
                <a:ea typeface="MS Mincho" panose="02020609040205080304" pitchFamily="49" charset="-128"/>
                <a:cs typeface="Times New Roman" panose="02020603050405020304" pitchFamily="18" charset="0"/>
              </a:rPr>
              <a:t> available for the territory, such as:</a:t>
            </a:r>
          </a:p>
          <a:p>
            <a:pPr marL="800100" lvl="1" indent="-342900" algn="just">
              <a:lnSpc>
                <a:spcPct val="150000"/>
              </a:lnSpc>
              <a:spcAft>
                <a:spcPts val="300"/>
              </a:spcAft>
              <a:buFont typeface="+mj-lt"/>
              <a:buAutoNum type="arabicPeriod"/>
            </a:pPr>
            <a:r>
              <a:rPr lang="en-GB" sz="1600" dirty="0">
                <a:latin typeface="Century Gothic" panose="020B0502020202020204" pitchFamily="34" charset="0"/>
                <a:ea typeface="MS Mincho" panose="02020609040205080304" pitchFamily="49" charset="-128"/>
                <a:cs typeface="Times New Roman" panose="02020603050405020304" pitchFamily="18" charset="0"/>
              </a:rPr>
              <a:t>Previous geological and seismological studies</a:t>
            </a:r>
          </a:p>
          <a:p>
            <a:pPr marL="800100" lvl="1" indent="-342900" algn="just">
              <a:lnSpc>
                <a:spcPct val="150000"/>
              </a:lnSpc>
              <a:spcAft>
                <a:spcPts val="300"/>
              </a:spcAft>
              <a:buFont typeface="+mj-lt"/>
              <a:buAutoNum type="arabicPeriod"/>
            </a:pPr>
            <a:r>
              <a:rPr lang="en-GB" sz="1600" dirty="0">
                <a:latin typeface="Century Gothic" panose="020B0502020202020204" pitchFamily="34" charset="0"/>
                <a:ea typeface="MS Mincho" panose="02020609040205080304" pitchFamily="49" charset="-128"/>
                <a:cs typeface="Times New Roman" panose="02020603050405020304" pitchFamily="18" charset="0"/>
              </a:rPr>
              <a:t>Global and local earthquake catalogues</a:t>
            </a:r>
          </a:p>
          <a:p>
            <a:pPr marL="800100" lvl="1" indent="-342900" algn="just">
              <a:lnSpc>
                <a:spcPct val="150000"/>
              </a:lnSpc>
              <a:spcAft>
                <a:spcPts val="300"/>
              </a:spcAft>
              <a:buFont typeface="+mj-lt"/>
              <a:buAutoNum type="arabicPeriod"/>
            </a:pPr>
            <a:r>
              <a:rPr lang="en-GB" sz="1600" dirty="0">
                <a:latin typeface="Century Gothic" panose="020B0502020202020204" pitchFamily="34" charset="0"/>
                <a:ea typeface="MS Mincho" panose="02020609040205080304" pitchFamily="49" charset="-128"/>
                <a:cs typeface="Times New Roman" panose="02020603050405020304" pitchFamily="18" charset="0"/>
              </a:rPr>
              <a:t>Active fault databases</a:t>
            </a:r>
          </a:p>
          <a:p>
            <a:pPr marL="800100" lvl="1" indent="-342900" algn="just">
              <a:lnSpc>
                <a:spcPct val="150000"/>
              </a:lnSpc>
              <a:spcAft>
                <a:spcPts val="300"/>
              </a:spcAft>
              <a:buFont typeface="+mj-lt"/>
              <a:buAutoNum type="arabicPeriod"/>
            </a:pPr>
            <a:r>
              <a:rPr lang="en-GB" sz="1600" dirty="0">
                <a:latin typeface="Century Gothic" panose="020B0502020202020204" pitchFamily="34" charset="0"/>
                <a:ea typeface="MS Mincho" panose="02020609040205080304" pitchFamily="49" charset="-128"/>
                <a:cs typeface="Times New Roman" panose="02020603050405020304" pitchFamily="18" charset="0"/>
              </a:rPr>
              <a:t>Ground motion recordings</a:t>
            </a:r>
          </a:p>
          <a:p>
            <a:pPr marL="285750" indent="-285750" algn="just">
              <a:lnSpc>
                <a:spcPct val="150000"/>
              </a:lnSpc>
              <a:spcAft>
                <a:spcPts val="300"/>
              </a:spcAft>
              <a:buFont typeface="Arial" panose="020B0604020202020204" pitchFamily="34" charset="0"/>
              <a:buChar char="•"/>
            </a:pPr>
            <a:r>
              <a:rPr lang="en-GB" sz="1600" dirty="0">
                <a:latin typeface="Century Gothic" panose="020B0502020202020204" pitchFamily="34" charset="0"/>
                <a:ea typeface="MS Mincho" panose="02020609040205080304" pitchFamily="49" charset="-128"/>
                <a:cs typeface="Times New Roman" panose="02020603050405020304" pitchFamily="18" charset="0"/>
              </a:rPr>
              <a:t>The study took advantage from the collaboration and continuous interaction with the </a:t>
            </a:r>
            <a:r>
              <a:rPr lang="en-GB" sz="1600" b="1" dirty="0">
                <a:solidFill>
                  <a:srgbClr val="00B050"/>
                </a:solidFill>
                <a:latin typeface="Century Gothic" panose="020B0502020202020204" pitchFamily="34" charset="0"/>
                <a:ea typeface="MS Mincho" panose="02020609040205080304" pitchFamily="49" charset="-128"/>
                <a:cs typeface="Times New Roman" panose="02020603050405020304" pitchFamily="18" charset="0"/>
              </a:rPr>
              <a:t>local experts of the consortium</a:t>
            </a:r>
            <a:r>
              <a:rPr lang="en-GB" sz="1600" dirty="0">
                <a:latin typeface="Century Gothic" panose="020B0502020202020204" pitchFamily="34" charset="0"/>
                <a:ea typeface="MS Mincho" panose="02020609040205080304" pitchFamily="49" charset="-128"/>
                <a:cs typeface="Times New Roman" panose="02020603050405020304" pitchFamily="18" charset="0"/>
              </a:rPr>
              <a:t>, that provided the necessary support in term of datasets, local knowledge and expertise.</a:t>
            </a: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Motivation</a:t>
            </a:r>
          </a:p>
        </p:txBody>
      </p:sp>
      <p:sp>
        <p:nvSpPr>
          <p:cNvPr id="2" name="Rectangle 1">
            <a:extLst>
              <a:ext uri="{FF2B5EF4-FFF2-40B4-BE49-F238E27FC236}">
                <a16:creationId xmlns:a16="http://schemas.microsoft.com/office/drawing/2014/main" id="{DDEAE0DC-0106-064C-9488-43446A9E2735}"/>
              </a:ext>
            </a:extLst>
          </p:cNvPr>
          <p:cNvSpPr/>
          <p:nvPr/>
        </p:nvSpPr>
        <p:spPr>
          <a:xfrm>
            <a:off x="936171" y="2830286"/>
            <a:ext cx="5334000" cy="1611085"/>
          </a:xfrm>
          <a:prstGeom prst="rect">
            <a:avLst/>
          </a:prstGeom>
          <a:solidFill>
            <a:schemeClr val="accent1">
              <a:alpha val="1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01552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6E78C29-7862-4727-B356-54B5AB5216DF}"/>
              </a:ext>
            </a:extLst>
          </p:cNvPr>
          <p:cNvSpPr txBox="1"/>
          <p:nvPr/>
        </p:nvSpPr>
        <p:spPr>
          <a:xfrm>
            <a:off x="466724" y="855591"/>
            <a:ext cx="10316071" cy="784125"/>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Logic-tree is split between the two main components: source uncertainty (source type, rates, b-value and </a:t>
            </a:r>
            <a:r>
              <a:rPr lang="en-GB" sz="1600" dirty="0" err="1">
                <a:latin typeface="Century Gothic" panose="020B0502020202020204" pitchFamily="34" charset="0"/>
                <a:ea typeface="MS Mincho" panose="02020609040205080304" pitchFamily="49" charset="-128"/>
                <a:cs typeface="Times New Roman" panose="02020603050405020304" pitchFamily="18" charset="0"/>
              </a:rPr>
              <a:t>Mmax</a:t>
            </a:r>
            <a:r>
              <a:rPr lang="en-GB" sz="1600" dirty="0">
                <a:latin typeface="Century Gothic" panose="020B0502020202020204" pitchFamily="34" charset="0"/>
                <a:ea typeface="MS Mincho" panose="02020609040205080304" pitchFamily="49" charset="-128"/>
                <a:cs typeface="Times New Roman" panose="02020603050405020304" pitchFamily="18" charset="0"/>
              </a:rPr>
              <a:t>) and ground motion modelling variability (including GMPE regionalisation).</a:t>
            </a: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Epistemic Uncertainty and Logic Tree</a:t>
            </a:r>
          </a:p>
        </p:txBody>
      </p:sp>
      <p:pic>
        <p:nvPicPr>
          <p:cNvPr id="3" name="Picture 2" descr="Diagram&#10;&#10;Description automatically generated">
            <a:extLst>
              <a:ext uri="{FF2B5EF4-FFF2-40B4-BE49-F238E27FC236}">
                <a16:creationId xmlns:a16="http://schemas.microsoft.com/office/drawing/2014/main" id="{F0B710E3-5A14-9C4A-89EC-14A1DAFE4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7428" y="1888177"/>
            <a:ext cx="8327772" cy="4321758"/>
          </a:xfrm>
          <a:prstGeom prst="rect">
            <a:avLst/>
          </a:prstGeom>
        </p:spPr>
      </p:pic>
    </p:spTree>
    <p:extLst>
      <p:ext uri="{BB962C8B-B14F-4D97-AF65-F5344CB8AC3E}">
        <p14:creationId xmlns:p14="http://schemas.microsoft.com/office/powerpoint/2010/main" val="25335798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Hazard Calculations</a:t>
            </a:r>
          </a:p>
        </p:txBody>
      </p:sp>
      <p:sp>
        <p:nvSpPr>
          <p:cNvPr id="10" name="CasellaDiTesto 7">
            <a:extLst>
              <a:ext uri="{FF2B5EF4-FFF2-40B4-BE49-F238E27FC236}">
                <a16:creationId xmlns:a16="http://schemas.microsoft.com/office/drawing/2014/main" id="{21EF56E4-8893-764E-A648-7F965A8E960C}"/>
              </a:ext>
            </a:extLst>
          </p:cNvPr>
          <p:cNvSpPr txBox="1"/>
          <p:nvPr/>
        </p:nvSpPr>
        <p:spPr>
          <a:xfrm>
            <a:off x="466724" y="855591"/>
            <a:ext cx="10316071" cy="1153457"/>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All calculations for this study were performed using Version 3.11 of the </a:t>
            </a:r>
            <a:r>
              <a:rPr lang="en-GB" sz="1600" b="1" dirty="0">
                <a:solidFill>
                  <a:srgbClr val="0070C0"/>
                </a:solidFill>
                <a:latin typeface="Century Gothic" panose="020B0502020202020204" pitchFamily="34" charset="0"/>
                <a:ea typeface="MS Mincho" panose="02020609040205080304" pitchFamily="49" charset="-128"/>
                <a:cs typeface="Times New Roman" panose="02020603050405020304" pitchFamily="18" charset="0"/>
              </a:rPr>
              <a:t>OpenQuake engine </a:t>
            </a:r>
            <a:r>
              <a:rPr lang="en-GB" sz="1600" dirty="0">
                <a:latin typeface="Century Gothic" panose="020B0502020202020204" pitchFamily="34" charset="0"/>
                <a:ea typeface="MS Mincho" panose="02020609040205080304" pitchFamily="49" charset="-128"/>
                <a:cs typeface="Times New Roman" panose="02020603050405020304" pitchFamily="18" charset="0"/>
              </a:rPr>
              <a:t>(Pagani et al., 2014), an open-source seismic hazard and risk calculation software developed, maintained, and distributed by the Global Earthquake Model (GEM) Foundation.</a:t>
            </a:r>
          </a:p>
        </p:txBody>
      </p:sp>
      <p:pic>
        <p:nvPicPr>
          <p:cNvPr id="4" name="Picture 3" descr="A screenshot of a computer&#10;&#10;Description automatically generated with medium confidence">
            <a:extLst>
              <a:ext uri="{FF2B5EF4-FFF2-40B4-BE49-F238E27FC236}">
                <a16:creationId xmlns:a16="http://schemas.microsoft.com/office/drawing/2014/main" id="{F88AEBB6-453B-EF4F-A13E-4C3148B3A3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669" y="2054937"/>
            <a:ext cx="6232964" cy="4276165"/>
          </a:xfrm>
          <a:prstGeom prst="rect">
            <a:avLst/>
          </a:prstGeom>
        </p:spPr>
      </p:pic>
      <p:pic>
        <p:nvPicPr>
          <p:cNvPr id="11" name="Picture 10" descr="Logo, company name&#10;&#10;Description automatically generated">
            <a:extLst>
              <a:ext uri="{FF2B5EF4-FFF2-40B4-BE49-F238E27FC236}">
                <a16:creationId xmlns:a16="http://schemas.microsoft.com/office/drawing/2014/main" id="{7218B827-97D9-8C4C-BAC3-C20D767DC5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2924" y="2054937"/>
            <a:ext cx="3707367" cy="1528856"/>
          </a:xfrm>
          <a:prstGeom prst="rect">
            <a:avLst/>
          </a:prstGeom>
        </p:spPr>
      </p:pic>
      <p:sp>
        <p:nvSpPr>
          <p:cNvPr id="13" name="Rectangle 12">
            <a:extLst>
              <a:ext uri="{FF2B5EF4-FFF2-40B4-BE49-F238E27FC236}">
                <a16:creationId xmlns:a16="http://schemas.microsoft.com/office/drawing/2014/main" id="{6E792928-4B8C-E14E-91BD-45C9AE3D494C}"/>
              </a:ext>
            </a:extLst>
          </p:cNvPr>
          <p:cNvSpPr/>
          <p:nvPr/>
        </p:nvSpPr>
        <p:spPr>
          <a:xfrm>
            <a:off x="5719949" y="6002409"/>
            <a:ext cx="4920342" cy="307777"/>
          </a:xfrm>
          <a:prstGeom prst="rect">
            <a:avLst/>
          </a:prstGeom>
        </p:spPr>
        <p:txBody>
          <a:bodyPr wrap="square">
            <a:spAutoFit/>
          </a:bodyPr>
          <a:lstStyle/>
          <a:p>
            <a:r>
              <a:rPr lang="en-GB" sz="1400" dirty="0">
                <a:latin typeface="Century Gothic" panose="020B0502020202020204" pitchFamily="34" charset="0"/>
                <a:ea typeface="MS Mincho" panose="02020609040205080304" pitchFamily="49" charset="-128"/>
                <a:cs typeface="Times New Roman" panose="02020603050405020304" pitchFamily="18" charset="0"/>
                <a:hlinkClick r:id="rId4"/>
              </a:rPr>
              <a:t>https://github.com/gem/oq-engine/tree/engine-3.11</a:t>
            </a:r>
            <a:endParaRPr lang="en-GB" sz="1400" dirty="0">
              <a:latin typeface="Century Gothic" panose="020B0502020202020204" pitchFamily="34" charset="0"/>
              <a:ea typeface="MS Mincho" panose="02020609040205080304" pitchFamily="49" charset="-128"/>
              <a:cs typeface="Times New Roman" panose="02020603050405020304" pitchFamily="18" charset="0"/>
            </a:endParaRPr>
          </a:p>
        </p:txBody>
      </p:sp>
      <p:pic>
        <p:nvPicPr>
          <p:cNvPr id="15" name="Picture 14" descr="Logo, company name&#10;&#10;Description automatically generated">
            <a:extLst>
              <a:ext uri="{FF2B5EF4-FFF2-40B4-BE49-F238E27FC236}">
                <a16:creationId xmlns:a16="http://schemas.microsoft.com/office/drawing/2014/main" id="{3CF80129-7C48-B543-83AC-0A5E061004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1867" y="4627440"/>
            <a:ext cx="2653820" cy="1406167"/>
          </a:xfrm>
          <a:prstGeom prst="rect">
            <a:avLst/>
          </a:prstGeom>
        </p:spPr>
      </p:pic>
    </p:spTree>
    <p:extLst>
      <p:ext uri="{BB962C8B-B14F-4D97-AF65-F5344CB8AC3E}">
        <p14:creationId xmlns:p14="http://schemas.microsoft.com/office/powerpoint/2010/main" val="1996614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Hazard Calculations</a:t>
            </a:r>
          </a:p>
        </p:txBody>
      </p:sp>
      <p:sp>
        <p:nvSpPr>
          <p:cNvPr id="10" name="CasellaDiTesto 7">
            <a:extLst>
              <a:ext uri="{FF2B5EF4-FFF2-40B4-BE49-F238E27FC236}">
                <a16:creationId xmlns:a16="http://schemas.microsoft.com/office/drawing/2014/main" id="{21EF56E4-8893-764E-A648-7F965A8E960C}"/>
              </a:ext>
            </a:extLst>
          </p:cNvPr>
          <p:cNvSpPr txBox="1"/>
          <p:nvPr/>
        </p:nvSpPr>
        <p:spPr>
          <a:xfrm>
            <a:off x="466724" y="855591"/>
            <a:ext cx="10391250" cy="1153457"/>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Calculation are performed on a mesh of 8028 sites with 0.2 degrees spacing (about 20 km). Free rock conditions are assumed, with a fixed 30-metre averaged shear-wave velocity (Vs30) reference value of 800 m/s (class A).</a:t>
            </a:r>
          </a:p>
        </p:txBody>
      </p:sp>
      <p:pic>
        <p:nvPicPr>
          <p:cNvPr id="3" name="Picture 2" descr="Map&#10;&#10;Description automatically generated">
            <a:extLst>
              <a:ext uri="{FF2B5EF4-FFF2-40B4-BE49-F238E27FC236}">
                <a16:creationId xmlns:a16="http://schemas.microsoft.com/office/drawing/2014/main" id="{C8C1C4BD-E5BE-E94C-B2F1-3E8BEDEFF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25" y="2078718"/>
            <a:ext cx="6305076" cy="3923691"/>
          </a:xfrm>
          <a:prstGeom prst="rect">
            <a:avLst/>
          </a:prstGeom>
        </p:spPr>
      </p:pic>
      <p:sp>
        <p:nvSpPr>
          <p:cNvPr id="5" name="Rectangle 4">
            <a:extLst>
              <a:ext uri="{FF2B5EF4-FFF2-40B4-BE49-F238E27FC236}">
                <a16:creationId xmlns:a16="http://schemas.microsoft.com/office/drawing/2014/main" id="{2BE765D0-E069-004F-9D85-100606204FB8}"/>
              </a:ext>
            </a:extLst>
          </p:cNvPr>
          <p:cNvSpPr/>
          <p:nvPr/>
        </p:nvSpPr>
        <p:spPr>
          <a:xfrm>
            <a:off x="6891725" y="2009048"/>
            <a:ext cx="3966249" cy="2261453"/>
          </a:xfrm>
          <a:prstGeom prst="rect">
            <a:avLst/>
          </a:prstGeom>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The risk calculation, however, will be carried out by using site specific ground motion e.g., the local slope-based Vs30 values obtained from the global USGS Vs30 Map Server (Worden et al., 2015)</a:t>
            </a:r>
          </a:p>
        </p:txBody>
      </p:sp>
    </p:spTree>
    <p:extLst>
      <p:ext uri="{BB962C8B-B14F-4D97-AF65-F5344CB8AC3E}">
        <p14:creationId xmlns:p14="http://schemas.microsoft.com/office/powerpoint/2010/main" val="3695229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65639274-F950-B743-B240-89089DC355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1665" y="1703378"/>
            <a:ext cx="3451244" cy="3451244"/>
          </a:xfrm>
          <a:prstGeom prst="rect">
            <a:avLst/>
          </a:prstGeom>
        </p:spPr>
      </p:pic>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Results: Hazard Curves</a:t>
            </a:r>
          </a:p>
        </p:txBody>
      </p:sp>
      <p:sp>
        <p:nvSpPr>
          <p:cNvPr id="10" name="CasellaDiTesto 7">
            <a:extLst>
              <a:ext uri="{FF2B5EF4-FFF2-40B4-BE49-F238E27FC236}">
                <a16:creationId xmlns:a16="http://schemas.microsoft.com/office/drawing/2014/main" id="{21EF56E4-8893-764E-A648-7F965A8E960C}"/>
              </a:ext>
            </a:extLst>
          </p:cNvPr>
          <p:cNvSpPr txBox="1"/>
          <p:nvPr/>
        </p:nvSpPr>
        <p:spPr>
          <a:xfrm>
            <a:off x="466724" y="855591"/>
            <a:ext cx="10316071" cy="1153457"/>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Hazard curves in ground motion probability of exceedance (PoE) for 50 year observation time are computed for PGA and for 5%-damped response spectral acceleration at 0.1s, 0.2s, 0.5s, 1s, 2s and 3s (vibration periods allowed by the selected ground motion models).</a:t>
            </a:r>
          </a:p>
        </p:txBody>
      </p:sp>
      <p:pic>
        <p:nvPicPr>
          <p:cNvPr id="4" name="Picture 3" descr="Chart&#10;&#10;Description automatically generated">
            <a:extLst>
              <a:ext uri="{FF2B5EF4-FFF2-40B4-BE49-F238E27FC236}">
                <a16:creationId xmlns:a16="http://schemas.microsoft.com/office/drawing/2014/main" id="{490D6EBD-C467-FF4B-8EEE-74D4C3645D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716" y="2781843"/>
            <a:ext cx="3451244" cy="3451244"/>
          </a:xfrm>
          <a:prstGeom prst="rect">
            <a:avLst/>
          </a:prstGeom>
        </p:spPr>
      </p:pic>
      <p:pic>
        <p:nvPicPr>
          <p:cNvPr id="12" name="Picture 11" descr="Chart&#10;&#10;Description automatically generated">
            <a:extLst>
              <a:ext uri="{FF2B5EF4-FFF2-40B4-BE49-F238E27FC236}">
                <a16:creationId xmlns:a16="http://schemas.microsoft.com/office/drawing/2014/main" id="{D5718049-1E75-954F-9B2B-B947332E13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9498" y="2271099"/>
            <a:ext cx="3322167" cy="3322167"/>
          </a:xfrm>
          <a:prstGeom prst="rect">
            <a:avLst/>
          </a:prstGeom>
        </p:spPr>
      </p:pic>
    </p:spTree>
    <p:extLst>
      <p:ext uri="{BB962C8B-B14F-4D97-AF65-F5344CB8AC3E}">
        <p14:creationId xmlns:p14="http://schemas.microsoft.com/office/powerpoint/2010/main" val="19205010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Results: Hazard Curves (Uncertainty)</a:t>
            </a:r>
          </a:p>
        </p:txBody>
      </p:sp>
      <p:sp>
        <p:nvSpPr>
          <p:cNvPr id="10" name="CasellaDiTesto 7">
            <a:extLst>
              <a:ext uri="{FF2B5EF4-FFF2-40B4-BE49-F238E27FC236}">
                <a16:creationId xmlns:a16="http://schemas.microsoft.com/office/drawing/2014/main" id="{21EF56E4-8893-764E-A648-7F965A8E960C}"/>
              </a:ext>
            </a:extLst>
          </p:cNvPr>
          <p:cNvSpPr txBox="1"/>
          <p:nvPr/>
        </p:nvSpPr>
        <p:spPr>
          <a:xfrm>
            <a:off x="466724" y="855591"/>
            <a:ext cx="10316071" cy="784125"/>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Mean and quantile (0.05, 0.15, 0.5, 0.85 and 0.95) hazard curves are computed separately for each intensity measure type (IMT) and at each site of the grid.</a:t>
            </a:r>
          </a:p>
        </p:txBody>
      </p:sp>
      <p:pic>
        <p:nvPicPr>
          <p:cNvPr id="4" name="Picture 3" descr="Chart, diagram, line chart&#10;&#10;Description automatically generated">
            <a:extLst>
              <a:ext uri="{FF2B5EF4-FFF2-40B4-BE49-F238E27FC236}">
                <a16:creationId xmlns:a16="http://schemas.microsoft.com/office/drawing/2014/main" id="{69886864-D5E3-3B4C-95E2-44EF9B09A0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267" y="2573409"/>
            <a:ext cx="3429000" cy="3429000"/>
          </a:xfrm>
          <a:prstGeom prst="rect">
            <a:avLst/>
          </a:prstGeom>
        </p:spPr>
      </p:pic>
      <p:pic>
        <p:nvPicPr>
          <p:cNvPr id="8" name="Picture 7" descr="Chart, diagram&#10;&#10;Description automatically generated">
            <a:extLst>
              <a:ext uri="{FF2B5EF4-FFF2-40B4-BE49-F238E27FC236}">
                <a16:creationId xmlns:a16="http://schemas.microsoft.com/office/drawing/2014/main" id="{05C40C5E-17DA-D548-9F16-07994DFE6A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267" y="2023354"/>
            <a:ext cx="3429000" cy="3429000"/>
          </a:xfrm>
          <a:prstGeom prst="rect">
            <a:avLst/>
          </a:prstGeom>
        </p:spPr>
      </p:pic>
      <p:pic>
        <p:nvPicPr>
          <p:cNvPr id="12" name="Picture 11" descr="Chart, line chart&#10;&#10;Description automatically generated">
            <a:extLst>
              <a:ext uri="{FF2B5EF4-FFF2-40B4-BE49-F238E27FC236}">
                <a16:creationId xmlns:a16="http://schemas.microsoft.com/office/drawing/2014/main" id="{E2E716DD-6066-A849-A5DE-8BD9BA6EE4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6267" y="1456999"/>
            <a:ext cx="3429000" cy="3429000"/>
          </a:xfrm>
          <a:prstGeom prst="rect">
            <a:avLst/>
          </a:prstGeom>
        </p:spPr>
      </p:pic>
      <p:sp>
        <p:nvSpPr>
          <p:cNvPr id="13" name="Rectangle 12">
            <a:extLst>
              <a:ext uri="{FF2B5EF4-FFF2-40B4-BE49-F238E27FC236}">
                <a16:creationId xmlns:a16="http://schemas.microsoft.com/office/drawing/2014/main" id="{E571C93B-B5C7-254C-B5F2-722FC340E290}"/>
              </a:ext>
            </a:extLst>
          </p:cNvPr>
          <p:cNvSpPr/>
          <p:nvPr/>
        </p:nvSpPr>
        <p:spPr>
          <a:xfrm>
            <a:off x="5057741" y="5688682"/>
            <a:ext cx="3793026" cy="276999"/>
          </a:xfrm>
          <a:prstGeom prst="rect">
            <a:avLst/>
          </a:prstGeom>
          <a:solidFill>
            <a:schemeClr val="bg1"/>
          </a:solidFill>
          <a:ln w="12700">
            <a:solidFill>
              <a:schemeClr val="tx1"/>
            </a:solidFill>
          </a:ln>
        </p:spPr>
        <p:txBody>
          <a:bodyPr wrap="none">
            <a:spAutoFit/>
          </a:bodyPr>
          <a:lstStyle/>
          <a:p>
            <a:r>
              <a:rPr lang="en-GB" sz="1200" dirty="0">
                <a:latin typeface="Century Gothic" panose="020B0502020202020204" pitchFamily="34" charset="0"/>
                <a:ea typeface="MS Mincho" panose="02020609040205080304" pitchFamily="49" charset="-128"/>
                <a:cs typeface="Times New Roman" panose="02020603050405020304" pitchFamily="18" charset="0"/>
              </a:rPr>
              <a:t>Uncertainty at Peak Ground Acceleration (PGA)</a:t>
            </a:r>
            <a:endParaRPr lang="en-GB" sz="1200" dirty="0"/>
          </a:p>
        </p:txBody>
      </p:sp>
      <p:sp>
        <p:nvSpPr>
          <p:cNvPr id="2" name="Right Arrow 1">
            <a:extLst>
              <a:ext uri="{FF2B5EF4-FFF2-40B4-BE49-F238E27FC236}">
                <a16:creationId xmlns:a16="http://schemas.microsoft.com/office/drawing/2014/main" id="{E64D872E-1321-0149-A170-AD4FE56C9B29}"/>
              </a:ext>
            </a:extLst>
          </p:cNvPr>
          <p:cNvSpPr/>
          <p:nvPr/>
        </p:nvSpPr>
        <p:spPr>
          <a:xfrm>
            <a:off x="2579914" y="4735286"/>
            <a:ext cx="283029" cy="2939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a:extLst>
              <a:ext uri="{FF2B5EF4-FFF2-40B4-BE49-F238E27FC236}">
                <a16:creationId xmlns:a16="http://schemas.microsoft.com/office/drawing/2014/main" id="{3BA39C76-1AB0-3E43-979A-E0733489B1B8}"/>
              </a:ext>
            </a:extLst>
          </p:cNvPr>
          <p:cNvSpPr/>
          <p:nvPr/>
        </p:nvSpPr>
        <p:spPr>
          <a:xfrm flipH="1">
            <a:off x="3348224" y="4733599"/>
            <a:ext cx="283029" cy="2939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74443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EEAC567B-CB4C-C047-954E-C9F7C8789E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21" y="3253072"/>
            <a:ext cx="3771900" cy="3086100"/>
          </a:xfrm>
          <a:prstGeom prst="rect">
            <a:avLst/>
          </a:prstGeom>
        </p:spPr>
      </p:pic>
      <p:pic>
        <p:nvPicPr>
          <p:cNvPr id="11" name="Picture 10" descr="Chart, line chart&#10;&#10;Description automatically generated">
            <a:extLst>
              <a:ext uri="{FF2B5EF4-FFF2-40B4-BE49-F238E27FC236}">
                <a16:creationId xmlns:a16="http://schemas.microsoft.com/office/drawing/2014/main" id="{C45DF85B-59DC-484A-9AA7-ADFE95F91B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5918" y="1885950"/>
            <a:ext cx="3556877" cy="2910172"/>
          </a:xfrm>
          <a:prstGeom prst="rect">
            <a:avLst/>
          </a:prstGeom>
        </p:spPr>
      </p:pic>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Results: Uniform Hazard Spectra</a:t>
            </a:r>
          </a:p>
        </p:txBody>
      </p:sp>
      <p:sp>
        <p:nvSpPr>
          <p:cNvPr id="10" name="CasellaDiTesto 7">
            <a:extLst>
              <a:ext uri="{FF2B5EF4-FFF2-40B4-BE49-F238E27FC236}">
                <a16:creationId xmlns:a16="http://schemas.microsoft.com/office/drawing/2014/main" id="{21EF56E4-8893-764E-A648-7F965A8E960C}"/>
              </a:ext>
            </a:extLst>
          </p:cNvPr>
          <p:cNvSpPr txBox="1"/>
          <p:nvPr/>
        </p:nvSpPr>
        <p:spPr>
          <a:xfrm>
            <a:off x="466724" y="855591"/>
            <a:ext cx="10316071" cy="1153457"/>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Uniform Hazard Spectra are computed for return periods of 25, 50, 100, 250, 475, 500 and 1000 years, corresponding respectively to 86, 63, 39, 18, 10, 9 and 5% probability of exceedance in 50 years observation time (assuming a Poisson earthquake occurrence model)</a:t>
            </a:r>
          </a:p>
        </p:txBody>
      </p:sp>
      <p:pic>
        <p:nvPicPr>
          <p:cNvPr id="6" name="Picture 5" descr="Chart, line chart&#10;&#10;Description automatically generated">
            <a:extLst>
              <a:ext uri="{FF2B5EF4-FFF2-40B4-BE49-F238E27FC236}">
                <a16:creationId xmlns:a16="http://schemas.microsoft.com/office/drawing/2014/main" id="{EC912E0E-74FE-3D4E-B783-1BC7AA9332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7681" y="2533425"/>
            <a:ext cx="3556877" cy="2910172"/>
          </a:xfrm>
          <a:prstGeom prst="rect">
            <a:avLst/>
          </a:prstGeom>
        </p:spPr>
      </p:pic>
    </p:spTree>
    <p:extLst>
      <p:ext uri="{BB962C8B-B14F-4D97-AF65-F5344CB8AC3E}">
        <p14:creationId xmlns:p14="http://schemas.microsoft.com/office/powerpoint/2010/main" val="39112791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Results: Hazard Maps on Rock Conditions</a:t>
            </a:r>
          </a:p>
        </p:txBody>
      </p:sp>
      <p:pic>
        <p:nvPicPr>
          <p:cNvPr id="3" name="Picture 2" descr="Map&#10;&#10;Description automatically generated">
            <a:extLst>
              <a:ext uri="{FF2B5EF4-FFF2-40B4-BE49-F238E27FC236}">
                <a16:creationId xmlns:a16="http://schemas.microsoft.com/office/drawing/2014/main" id="{FDC8A21A-5523-A14D-8F37-CEC62F51C3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6527" y="979433"/>
            <a:ext cx="4240104" cy="2638645"/>
          </a:xfrm>
          <a:prstGeom prst="rect">
            <a:avLst/>
          </a:prstGeom>
        </p:spPr>
      </p:pic>
      <p:pic>
        <p:nvPicPr>
          <p:cNvPr id="5" name="Picture 4" descr="Diagram&#10;&#10;Description automatically generated with medium confidence">
            <a:extLst>
              <a:ext uri="{FF2B5EF4-FFF2-40B4-BE49-F238E27FC236}">
                <a16:creationId xmlns:a16="http://schemas.microsoft.com/office/drawing/2014/main" id="{7BE0AA05-B27E-4344-808C-B6B56EF2D2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921" y="979433"/>
            <a:ext cx="4240103" cy="2638645"/>
          </a:xfrm>
          <a:prstGeom prst="rect">
            <a:avLst/>
          </a:prstGeom>
        </p:spPr>
      </p:pic>
      <p:pic>
        <p:nvPicPr>
          <p:cNvPr id="9" name="Picture 8" descr="Map&#10;&#10;Description automatically generated">
            <a:extLst>
              <a:ext uri="{FF2B5EF4-FFF2-40B4-BE49-F238E27FC236}">
                <a16:creationId xmlns:a16="http://schemas.microsoft.com/office/drawing/2014/main" id="{03E0F155-FCFE-254E-82BB-367E779FEC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4920" y="3674892"/>
            <a:ext cx="4240103" cy="2638645"/>
          </a:xfrm>
          <a:prstGeom prst="rect">
            <a:avLst/>
          </a:prstGeom>
        </p:spPr>
      </p:pic>
      <p:pic>
        <p:nvPicPr>
          <p:cNvPr id="11" name="Picture 10" descr="Map&#10;&#10;Description automatically generated">
            <a:extLst>
              <a:ext uri="{FF2B5EF4-FFF2-40B4-BE49-F238E27FC236}">
                <a16:creationId xmlns:a16="http://schemas.microsoft.com/office/drawing/2014/main" id="{1BAA4392-B9B0-044D-B99E-AB606BE196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6527" y="3674893"/>
            <a:ext cx="4240104" cy="2638645"/>
          </a:xfrm>
          <a:prstGeom prst="rect">
            <a:avLst/>
          </a:prstGeom>
        </p:spPr>
      </p:pic>
      <p:sp>
        <p:nvSpPr>
          <p:cNvPr id="2" name="Rectangle 1">
            <a:extLst>
              <a:ext uri="{FF2B5EF4-FFF2-40B4-BE49-F238E27FC236}">
                <a16:creationId xmlns:a16="http://schemas.microsoft.com/office/drawing/2014/main" id="{957FB760-D3CF-F341-B5AC-8534508927EF}"/>
              </a:ext>
            </a:extLst>
          </p:cNvPr>
          <p:cNvSpPr/>
          <p:nvPr/>
        </p:nvSpPr>
        <p:spPr>
          <a:xfrm>
            <a:off x="4666130" y="847165"/>
            <a:ext cx="1148894" cy="551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5% PoE</a:t>
            </a:r>
          </a:p>
        </p:txBody>
      </p:sp>
      <p:sp>
        <p:nvSpPr>
          <p:cNvPr id="10" name="Rectangle 9">
            <a:extLst>
              <a:ext uri="{FF2B5EF4-FFF2-40B4-BE49-F238E27FC236}">
                <a16:creationId xmlns:a16="http://schemas.microsoft.com/office/drawing/2014/main" id="{403FDBDC-5ED9-1845-BD3D-6A40EDF23D7F}"/>
              </a:ext>
            </a:extLst>
          </p:cNvPr>
          <p:cNvSpPr/>
          <p:nvPr/>
        </p:nvSpPr>
        <p:spPr>
          <a:xfrm>
            <a:off x="9027737" y="847165"/>
            <a:ext cx="1148894" cy="551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10% PoE</a:t>
            </a:r>
          </a:p>
        </p:txBody>
      </p:sp>
      <p:sp>
        <p:nvSpPr>
          <p:cNvPr id="12" name="Rectangle 11">
            <a:extLst>
              <a:ext uri="{FF2B5EF4-FFF2-40B4-BE49-F238E27FC236}">
                <a16:creationId xmlns:a16="http://schemas.microsoft.com/office/drawing/2014/main" id="{CFDD07DF-C6C2-5941-9B21-F76B0DDAEFCF}"/>
              </a:ext>
            </a:extLst>
          </p:cNvPr>
          <p:cNvSpPr/>
          <p:nvPr/>
        </p:nvSpPr>
        <p:spPr>
          <a:xfrm>
            <a:off x="4666129" y="3618078"/>
            <a:ext cx="1148894" cy="551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39% PoE</a:t>
            </a:r>
          </a:p>
        </p:txBody>
      </p:sp>
      <p:sp>
        <p:nvSpPr>
          <p:cNvPr id="13" name="Rectangle 12">
            <a:extLst>
              <a:ext uri="{FF2B5EF4-FFF2-40B4-BE49-F238E27FC236}">
                <a16:creationId xmlns:a16="http://schemas.microsoft.com/office/drawing/2014/main" id="{B5B2016E-7AB4-D646-AC39-28081A4EB07F}"/>
              </a:ext>
            </a:extLst>
          </p:cNvPr>
          <p:cNvSpPr/>
          <p:nvPr/>
        </p:nvSpPr>
        <p:spPr>
          <a:xfrm>
            <a:off x="9027737" y="3674892"/>
            <a:ext cx="1148894" cy="551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89% PoE</a:t>
            </a:r>
          </a:p>
        </p:txBody>
      </p:sp>
    </p:spTree>
    <p:extLst>
      <p:ext uri="{BB962C8B-B14F-4D97-AF65-F5344CB8AC3E}">
        <p14:creationId xmlns:p14="http://schemas.microsoft.com/office/powerpoint/2010/main" val="10765413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Conversion to Intensity</a:t>
            </a:r>
          </a:p>
        </p:txBody>
      </p:sp>
      <p:pic>
        <p:nvPicPr>
          <p:cNvPr id="3" name="Picture 2" descr="Map&#10;&#10;Description automatically generated">
            <a:extLst>
              <a:ext uri="{FF2B5EF4-FFF2-40B4-BE49-F238E27FC236}">
                <a16:creationId xmlns:a16="http://schemas.microsoft.com/office/drawing/2014/main" id="{D67FE85F-1BAD-D643-B2C5-F102162A64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9825" y="2085127"/>
            <a:ext cx="4441260" cy="2763826"/>
          </a:xfrm>
          <a:prstGeom prst="rect">
            <a:avLst/>
          </a:prstGeom>
        </p:spPr>
      </p:pic>
      <p:pic>
        <p:nvPicPr>
          <p:cNvPr id="5" name="Picture 4" descr="Map&#10;&#10;Description automatically generated">
            <a:extLst>
              <a:ext uri="{FF2B5EF4-FFF2-40B4-BE49-F238E27FC236}">
                <a16:creationId xmlns:a16="http://schemas.microsoft.com/office/drawing/2014/main" id="{59BCC3AA-1ACC-E24D-BC86-55BE99CD5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819" y="2955636"/>
            <a:ext cx="4441259" cy="2763825"/>
          </a:xfrm>
          <a:prstGeom prst="rect">
            <a:avLst/>
          </a:prstGeom>
        </p:spPr>
      </p:pic>
      <p:sp>
        <p:nvSpPr>
          <p:cNvPr id="6" name="CasellaDiTesto 7">
            <a:extLst>
              <a:ext uri="{FF2B5EF4-FFF2-40B4-BE49-F238E27FC236}">
                <a16:creationId xmlns:a16="http://schemas.microsoft.com/office/drawing/2014/main" id="{1BB7641C-5DA2-BB44-996A-2355D2929C88}"/>
              </a:ext>
            </a:extLst>
          </p:cNvPr>
          <p:cNvSpPr txBox="1"/>
          <p:nvPr/>
        </p:nvSpPr>
        <p:spPr>
          <a:xfrm>
            <a:off x="466724" y="855591"/>
            <a:ext cx="10316071" cy="1153457"/>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To facilitate the comparison with previous hazard studies, hazard maps at the different return periods have been converted to intensity using the relation of Faenza and </a:t>
            </a:r>
            <a:r>
              <a:rPr lang="en-GB" sz="1600" dirty="0" err="1">
                <a:latin typeface="Century Gothic" panose="020B0502020202020204" pitchFamily="34" charset="0"/>
                <a:ea typeface="MS Mincho" panose="02020609040205080304" pitchFamily="49" charset="-128"/>
                <a:cs typeface="Times New Roman" panose="02020603050405020304" pitchFamily="18" charset="0"/>
              </a:rPr>
              <a:t>Michelini</a:t>
            </a:r>
            <a:r>
              <a:rPr lang="en-GB" sz="1600" dirty="0">
                <a:latin typeface="Century Gothic" panose="020B0502020202020204" pitchFamily="34" charset="0"/>
                <a:ea typeface="MS Mincho" panose="02020609040205080304" pitchFamily="49" charset="-128"/>
                <a:cs typeface="Times New Roman" panose="02020603050405020304" pitchFamily="18" charset="0"/>
              </a:rPr>
              <a:t> (2011) for MCS and </a:t>
            </a:r>
            <a:r>
              <a:rPr lang="en-GB" sz="1600" dirty="0" err="1">
                <a:latin typeface="Century Gothic" panose="020B0502020202020204" pitchFamily="34" charset="0"/>
                <a:ea typeface="MS Mincho" panose="02020609040205080304" pitchFamily="49" charset="-128"/>
                <a:cs typeface="Times New Roman" panose="02020603050405020304" pitchFamily="18" charset="0"/>
              </a:rPr>
              <a:t>Aptikaev</a:t>
            </a:r>
            <a:r>
              <a:rPr lang="en-GB" sz="1600" dirty="0">
                <a:latin typeface="Century Gothic" panose="020B0502020202020204" pitchFamily="34" charset="0"/>
                <a:ea typeface="MS Mincho" panose="02020609040205080304" pitchFamily="49" charset="-128"/>
                <a:cs typeface="Times New Roman" panose="02020603050405020304" pitchFamily="18" charset="0"/>
              </a:rPr>
              <a:t> (2012) for MSK.</a:t>
            </a:r>
          </a:p>
        </p:txBody>
      </p:sp>
      <p:sp>
        <p:nvSpPr>
          <p:cNvPr id="10" name="Rectangle 9">
            <a:extLst>
              <a:ext uri="{FF2B5EF4-FFF2-40B4-BE49-F238E27FC236}">
                <a16:creationId xmlns:a16="http://schemas.microsoft.com/office/drawing/2014/main" id="{48ED1E3F-A8C7-B343-A696-C80B5D130753}"/>
              </a:ext>
            </a:extLst>
          </p:cNvPr>
          <p:cNvSpPr/>
          <p:nvPr/>
        </p:nvSpPr>
        <p:spPr>
          <a:xfrm>
            <a:off x="4243184" y="2809222"/>
            <a:ext cx="1148894" cy="551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63% PoE</a:t>
            </a:r>
          </a:p>
        </p:txBody>
      </p:sp>
      <p:sp>
        <p:nvSpPr>
          <p:cNvPr id="11" name="Rectangle 10">
            <a:extLst>
              <a:ext uri="{FF2B5EF4-FFF2-40B4-BE49-F238E27FC236}">
                <a16:creationId xmlns:a16="http://schemas.microsoft.com/office/drawing/2014/main" id="{23FB3483-AC05-7F48-A31E-C7710BD0FE85}"/>
              </a:ext>
            </a:extLst>
          </p:cNvPr>
          <p:cNvSpPr/>
          <p:nvPr/>
        </p:nvSpPr>
        <p:spPr>
          <a:xfrm>
            <a:off x="9059455" y="1971582"/>
            <a:ext cx="1148894" cy="551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10% PoE</a:t>
            </a:r>
          </a:p>
        </p:txBody>
      </p:sp>
    </p:spTree>
    <p:extLst>
      <p:ext uri="{BB962C8B-B14F-4D97-AF65-F5344CB8AC3E}">
        <p14:creationId xmlns:p14="http://schemas.microsoft.com/office/powerpoint/2010/main" val="25886615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Disaggregation of Hazard</a:t>
            </a:r>
          </a:p>
        </p:txBody>
      </p:sp>
      <p:sp>
        <p:nvSpPr>
          <p:cNvPr id="6" name="CasellaDiTesto 7">
            <a:extLst>
              <a:ext uri="{FF2B5EF4-FFF2-40B4-BE49-F238E27FC236}">
                <a16:creationId xmlns:a16="http://schemas.microsoft.com/office/drawing/2014/main" id="{65BC0A86-C531-514A-9C3E-E5720034B393}"/>
              </a:ext>
            </a:extLst>
          </p:cNvPr>
          <p:cNvSpPr txBox="1"/>
          <p:nvPr/>
        </p:nvSpPr>
        <p:spPr>
          <a:xfrm>
            <a:off x="466724" y="855591"/>
            <a:ext cx="10316071" cy="1522789"/>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To identify the controlling scenario for the stochastic event set calculation, </a:t>
            </a:r>
            <a:r>
              <a:rPr lang="en-GB" sz="1600" b="1" dirty="0">
                <a:solidFill>
                  <a:srgbClr val="0070C0"/>
                </a:solidFill>
                <a:latin typeface="Century Gothic" panose="020B0502020202020204" pitchFamily="34" charset="0"/>
                <a:ea typeface="MS Mincho" panose="02020609040205080304" pitchFamily="49" charset="-128"/>
                <a:cs typeface="Times New Roman" panose="02020603050405020304" pitchFamily="18" charset="0"/>
              </a:rPr>
              <a:t>magnitude-distance disaggregation</a:t>
            </a:r>
            <a:r>
              <a:rPr lang="en-GB" sz="1600" dirty="0">
                <a:latin typeface="Century Gothic" panose="020B0502020202020204" pitchFamily="34" charset="0"/>
                <a:ea typeface="MS Mincho" panose="02020609040205080304" pitchFamily="49" charset="-128"/>
                <a:cs typeface="Times New Roman" panose="02020603050405020304" pitchFamily="18" charset="0"/>
              </a:rPr>
              <a:t> was performed for all considered intensity measure types and return periods at six selected target sites, corresponding to the capitals of the five Central Asian countries (Ashgabat, Bishkek, Dushanbe, Nur-Sultan and Tashkent) plus the city of Almaty.</a:t>
            </a:r>
          </a:p>
        </p:txBody>
      </p:sp>
      <p:pic>
        <p:nvPicPr>
          <p:cNvPr id="5" name="Picture 4" descr="Chart&#10;&#10;Description automatically generated">
            <a:extLst>
              <a:ext uri="{FF2B5EF4-FFF2-40B4-BE49-F238E27FC236}">
                <a16:creationId xmlns:a16="http://schemas.microsoft.com/office/drawing/2014/main" id="{2A802ADA-BD3C-A545-AC20-2D58FCCF1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795" y="2483888"/>
            <a:ext cx="3694841" cy="3325356"/>
          </a:xfrm>
          <a:prstGeom prst="rect">
            <a:avLst/>
          </a:prstGeom>
        </p:spPr>
      </p:pic>
      <p:graphicFrame>
        <p:nvGraphicFramePr>
          <p:cNvPr id="9" name="Table 8">
            <a:extLst>
              <a:ext uri="{FF2B5EF4-FFF2-40B4-BE49-F238E27FC236}">
                <a16:creationId xmlns:a16="http://schemas.microsoft.com/office/drawing/2014/main" id="{600CBAAB-9D3C-9346-9E72-7D2D8D4DB341}"/>
              </a:ext>
            </a:extLst>
          </p:cNvPr>
          <p:cNvGraphicFramePr>
            <a:graphicFrameLocks noGrp="1"/>
          </p:cNvGraphicFramePr>
          <p:nvPr>
            <p:extLst>
              <p:ext uri="{D42A27DB-BD31-4B8C-83A1-F6EECF244321}">
                <p14:modId xmlns:p14="http://schemas.microsoft.com/office/powerpoint/2010/main" val="1895988659"/>
              </p:ext>
            </p:extLst>
          </p:nvPr>
        </p:nvGraphicFramePr>
        <p:xfrm>
          <a:off x="4996962" y="3866964"/>
          <a:ext cx="5096607" cy="1942280"/>
        </p:xfrm>
        <a:graphic>
          <a:graphicData uri="http://schemas.openxmlformats.org/drawingml/2006/table">
            <a:tbl>
              <a:tblPr firstRow="1" bandRow="1">
                <a:tableStyleId>{5C22544A-7EE6-4342-B048-85BDC9FD1C3A}</a:tableStyleId>
              </a:tblPr>
              <a:tblGrid>
                <a:gridCol w="1698869">
                  <a:extLst>
                    <a:ext uri="{9D8B030D-6E8A-4147-A177-3AD203B41FA5}">
                      <a16:colId xmlns:a16="http://schemas.microsoft.com/office/drawing/2014/main" val="1865221754"/>
                    </a:ext>
                  </a:extLst>
                </a:gridCol>
                <a:gridCol w="1698869">
                  <a:extLst>
                    <a:ext uri="{9D8B030D-6E8A-4147-A177-3AD203B41FA5}">
                      <a16:colId xmlns:a16="http://schemas.microsoft.com/office/drawing/2014/main" val="1640177746"/>
                    </a:ext>
                  </a:extLst>
                </a:gridCol>
                <a:gridCol w="1698869">
                  <a:extLst>
                    <a:ext uri="{9D8B030D-6E8A-4147-A177-3AD203B41FA5}">
                      <a16:colId xmlns:a16="http://schemas.microsoft.com/office/drawing/2014/main" val="2165916384"/>
                    </a:ext>
                  </a:extLst>
                </a:gridCol>
              </a:tblGrid>
              <a:tr h="242566">
                <a:tc>
                  <a:txBody>
                    <a:bodyPr/>
                    <a:lstStyle/>
                    <a:p>
                      <a:pPr algn="ctr">
                        <a:lnSpc>
                          <a:spcPct val="110000"/>
                        </a:lnSpc>
                      </a:pPr>
                      <a:r>
                        <a:rPr lang="en-US" sz="1400" dirty="0">
                          <a:effectLst/>
                          <a:latin typeface="Century Gothic" panose="020B0502020202020204" pitchFamily="34" charset="0"/>
                        </a:rPr>
                        <a:t>IMT</a:t>
                      </a:r>
                      <a:endParaRPr lang="en-IT" sz="1400" b="1" dirty="0">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400">
                          <a:effectLst/>
                          <a:latin typeface="Century Gothic" panose="020B0502020202020204" pitchFamily="34" charset="0"/>
                        </a:rPr>
                        <a:t>Dist. (Km)</a:t>
                      </a:r>
                      <a:endParaRPr lang="en-IT" sz="1400" b="1">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400">
                          <a:effectLst/>
                          <a:latin typeface="Century Gothic" panose="020B0502020202020204" pitchFamily="34" charset="0"/>
                        </a:rPr>
                        <a:t>Mag. (Mw)</a:t>
                      </a:r>
                      <a:endParaRPr lang="en-IT" sz="1400" b="1">
                        <a:effectLst/>
                        <a:latin typeface="Century Gothic" panose="020B0502020202020204" pitchFamily="34" charset="0"/>
                        <a:ea typeface="MS ??"/>
                        <a:cs typeface="Cambria" panose="02040503050406030204" pitchFamily="18" charset="0"/>
                      </a:endParaRPr>
                    </a:p>
                  </a:txBody>
                  <a:tcPr marL="68580" marR="68580" marT="0" marB="0" anchor="ctr"/>
                </a:tc>
                <a:extLst>
                  <a:ext uri="{0D108BD9-81ED-4DB2-BD59-A6C34878D82A}">
                    <a16:rowId xmlns:a16="http://schemas.microsoft.com/office/drawing/2014/main" val="355754705"/>
                  </a:ext>
                </a:extLst>
              </a:tr>
              <a:tr h="242566">
                <a:tc>
                  <a:txBody>
                    <a:bodyPr/>
                    <a:lstStyle/>
                    <a:p>
                      <a:pPr indent="-6985" algn="ctr">
                        <a:lnSpc>
                          <a:spcPct val="110000"/>
                        </a:lnSpc>
                        <a:spcAft>
                          <a:spcPts val="600"/>
                        </a:spcAft>
                      </a:pPr>
                      <a:r>
                        <a:rPr lang="en-US" sz="1400">
                          <a:effectLst/>
                          <a:latin typeface="Century Gothic" panose="020B0502020202020204" pitchFamily="34" charset="0"/>
                        </a:rPr>
                        <a:t>PGA</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0000"/>
                        </a:lnSpc>
                        <a:spcAft>
                          <a:spcPts val="600"/>
                        </a:spcAft>
                      </a:pPr>
                      <a:r>
                        <a:rPr lang="en-US" sz="1400">
                          <a:effectLst/>
                          <a:latin typeface="Century Gothic" panose="020B0502020202020204" pitchFamily="34" charset="0"/>
                        </a:rPr>
                        <a:t>15.0</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0000"/>
                        </a:lnSpc>
                        <a:spcAft>
                          <a:spcPts val="600"/>
                        </a:spcAft>
                      </a:pPr>
                      <a:r>
                        <a:rPr lang="en-US" sz="1400">
                          <a:effectLst/>
                          <a:latin typeface="Century Gothic" panose="020B0502020202020204" pitchFamily="34" charset="0"/>
                        </a:rPr>
                        <a:t>5.5</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551596640"/>
                  </a:ext>
                </a:extLst>
              </a:tr>
              <a:tr h="243150">
                <a:tc>
                  <a:txBody>
                    <a:bodyPr/>
                    <a:lstStyle/>
                    <a:p>
                      <a:pPr indent="-6985" algn="ctr">
                        <a:lnSpc>
                          <a:spcPct val="110000"/>
                        </a:lnSpc>
                        <a:spcAft>
                          <a:spcPts val="600"/>
                        </a:spcAft>
                      </a:pPr>
                      <a:r>
                        <a:rPr lang="en-US" sz="1400">
                          <a:effectLst/>
                          <a:latin typeface="Century Gothic" panose="020B0502020202020204" pitchFamily="34" charset="0"/>
                        </a:rPr>
                        <a:t>SA(0.1)</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0000"/>
                        </a:lnSpc>
                        <a:spcAft>
                          <a:spcPts val="600"/>
                        </a:spcAft>
                      </a:pPr>
                      <a:r>
                        <a:rPr lang="en-US" sz="1400">
                          <a:effectLst/>
                          <a:latin typeface="Century Gothic" panose="020B0502020202020204" pitchFamily="34" charset="0"/>
                        </a:rPr>
                        <a:t>25.0</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0000"/>
                        </a:lnSpc>
                        <a:spcAft>
                          <a:spcPts val="600"/>
                        </a:spcAft>
                      </a:pPr>
                      <a:r>
                        <a:rPr lang="en-US" sz="1400">
                          <a:effectLst/>
                          <a:latin typeface="Century Gothic" panose="020B0502020202020204" pitchFamily="34" charset="0"/>
                        </a:rPr>
                        <a:t>5.5</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204578629"/>
                  </a:ext>
                </a:extLst>
              </a:tr>
              <a:tr h="242566">
                <a:tc>
                  <a:txBody>
                    <a:bodyPr/>
                    <a:lstStyle/>
                    <a:p>
                      <a:pPr indent="-6985" algn="ctr">
                        <a:lnSpc>
                          <a:spcPct val="110000"/>
                        </a:lnSpc>
                        <a:spcAft>
                          <a:spcPts val="600"/>
                        </a:spcAft>
                      </a:pPr>
                      <a:r>
                        <a:rPr lang="en-US" sz="1400">
                          <a:effectLst/>
                          <a:latin typeface="Century Gothic" panose="020B0502020202020204" pitchFamily="34" charset="0"/>
                        </a:rPr>
                        <a:t>SA(0.2)</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0000"/>
                        </a:lnSpc>
                        <a:spcAft>
                          <a:spcPts val="600"/>
                        </a:spcAft>
                      </a:pPr>
                      <a:r>
                        <a:rPr lang="en-US" sz="1400">
                          <a:effectLst/>
                          <a:latin typeface="Century Gothic" panose="020B0502020202020204" pitchFamily="34" charset="0"/>
                        </a:rPr>
                        <a:t>15.0</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0000"/>
                        </a:lnSpc>
                        <a:spcAft>
                          <a:spcPts val="600"/>
                        </a:spcAft>
                      </a:pPr>
                      <a:r>
                        <a:rPr lang="en-US" sz="1400">
                          <a:effectLst/>
                          <a:latin typeface="Century Gothic" panose="020B0502020202020204" pitchFamily="34" charset="0"/>
                        </a:rPr>
                        <a:t>5.5</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409338340"/>
                  </a:ext>
                </a:extLst>
              </a:tr>
              <a:tr h="242566">
                <a:tc>
                  <a:txBody>
                    <a:bodyPr/>
                    <a:lstStyle/>
                    <a:p>
                      <a:pPr indent="-6985" algn="ctr">
                        <a:lnSpc>
                          <a:spcPct val="110000"/>
                        </a:lnSpc>
                        <a:spcAft>
                          <a:spcPts val="600"/>
                        </a:spcAft>
                      </a:pPr>
                      <a:r>
                        <a:rPr lang="en-US" sz="1400">
                          <a:effectLst/>
                          <a:latin typeface="Century Gothic" panose="020B0502020202020204" pitchFamily="34" charset="0"/>
                        </a:rPr>
                        <a:t>SA(0.5)</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0000"/>
                        </a:lnSpc>
                        <a:spcAft>
                          <a:spcPts val="600"/>
                        </a:spcAft>
                      </a:pPr>
                      <a:r>
                        <a:rPr lang="en-US" sz="1400">
                          <a:effectLst/>
                          <a:latin typeface="Century Gothic" panose="020B0502020202020204" pitchFamily="34" charset="0"/>
                        </a:rPr>
                        <a:t>15.0</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0000"/>
                        </a:lnSpc>
                        <a:spcAft>
                          <a:spcPts val="600"/>
                        </a:spcAft>
                      </a:pPr>
                      <a:r>
                        <a:rPr lang="en-US" sz="1400">
                          <a:effectLst/>
                          <a:latin typeface="Century Gothic" panose="020B0502020202020204" pitchFamily="34" charset="0"/>
                        </a:rPr>
                        <a:t>5.5</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056311553"/>
                  </a:ext>
                </a:extLst>
              </a:tr>
              <a:tr h="243150">
                <a:tc>
                  <a:txBody>
                    <a:bodyPr/>
                    <a:lstStyle/>
                    <a:p>
                      <a:pPr indent="-6985" algn="ctr">
                        <a:lnSpc>
                          <a:spcPct val="110000"/>
                        </a:lnSpc>
                        <a:spcAft>
                          <a:spcPts val="600"/>
                        </a:spcAft>
                      </a:pPr>
                      <a:r>
                        <a:rPr lang="en-US" sz="1400">
                          <a:effectLst/>
                          <a:latin typeface="Century Gothic" panose="020B0502020202020204" pitchFamily="34" charset="0"/>
                        </a:rPr>
                        <a:t>SA(1.0)</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0000"/>
                        </a:lnSpc>
                        <a:spcAft>
                          <a:spcPts val="600"/>
                        </a:spcAft>
                      </a:pPr>
                      <a:r>
                        <a:rPr lang="en-US" sz="1400">
                          <a:effectLst/>
                          <a:latin typeface="Century Gothic" panose="020B0502020202020204" pitchFamily="34" charset="0"/>
                        </a:rPr>
                        <a:t>25.0</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0000"/>
                        </a:lnSpc>
                        <a:spcAft>
                          <a:spcPts val="600"/>
                        </a:spcAft>
                      </a:pPr>
                      <a:r>
                        <a:rPr lang="en-US" sz="1400">
                          <a:effectLst/>
                          <a:latin typeface="Century Gothic" panose="020B0502020202020204" pitchFamily="34" charset="0"/>
                        </a:rPr>
                        <a:t>6.5</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472021632"/>
                  </a:ext>
                </a:extLst>
              </a:tr>
              <a:tr h="242566">
                <a:tc>
                  <a:txBody>
                    <a:bodyPr/>
                    <a:lstStyle/>
                    <a:p>
                      <a:pPr indent="-6985" algn="ctr">
                        <a:lnSpc>
                          <a:spcPct val="110000"/>
                        </a:lnSpc>
                        <a:spcAft>
                          <a:spcPts val="600"/>
                        </a:spcAft>
                      </a:pPr>
                      <a:r>
                        <a:rPr lang="en-US" sz="1400">
                          <a:effectLst/>
                          <a:latin typeface="Century Gothic" panose="020B0502020202020204" pitchFamily="34" charset="0"/>
                        </a:rPr>
                        <a:t>SA(2.0)</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0000"/>
                        </a:lnSpc>
                        <a:spcAft>
                          <a:spcPts val="600"/>
                        </a:spcAft>
                      </a:pPr>
                      <a:r>
                        <a:rPr lang="en-US" sz="1400">
                          <a:effectLst/>
                          <a:latin typeface="Century Gothic" panose="020B0502020202020204" pitchFamily="34" charset="0"/>
                        </a:rPr>
                        <a:t>15.0</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0000"/>
                        </a:lnSpc>
                        <a:spcAft>
                          <a:spcPts val="600"/>
                        </a:spcAft>
                      </a:pPr>
                      <a:r>
                        <a:rPr lang="en-US" sz="1400">
                          <a:effectLst/>
                          <a:latin typeface="Century Gothic" panose="020B0502020202020204" pitchFamily="34" charset="0"/>
                        </a:rPr>
                        <a:t>6.5</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194613599"/>
                  </a:ext>
                </a:extLst>
              </a:tr>
              <a:tr h="243150">
                <a:tc>
                  <a:txBody>
                    <a:bodyPr/>
                    <a:lstStyle/>
                    <a:p>
                      <a:pPr indent="-6985" algn="ctr">
                        <a:lnSpc>
                          <a:spcPct val="110000"/>
                        </a:lnSpc>
                        <a:spcAft>
                          <a:spcPts val="600"/>
                        </a:spcAft>
                      </a:pPr>
                      <a:r>
                        <a:rPr lang="en-US" sz="1400">
                          <a:effectLst/>
                          <a:latin typeface="Century Gothic" panose="020B0502020202020204" pitchFamily="34" charset="0"/>
                        </a:rPr>
                        <a:t>SA(3.0)</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0000"/>
                        </a:lnSpc>
                        <a:spcAft>
                          <a:spcPts val="600"/>
                        </a:spcAft>
                      </a:pPr>
                      <a:r>
                        <a:rPr lang="en-US" sz="1400">
                          <a:effectLst/>
                          <a:latin typeface="Century Gothic" panose="020B0502020202020204" pitchFamily="34" charset="0"/>
                        </a:rPr>
                        <a:t>15.0</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0000"/>
                        </a:lnSpc>
                        <a:spcAft>
                          <a:spcPts val="600"/>
                        </a:spcAft>
                      </a:pPr>
                      <a:r>
                        <a:rPr lang="en-US" sz="1400" dirty="0">
                          <a:effectLst/>
                          <a:latin typeface="Century Gothic" panose="020B0502020202020204" pitchFamily="34" charset="0"/>
                        </a:rPr>
                        <a:t>6.5</a:t>
                      </a:r>
                      <a:endParaRPr lang="en-IT" sz="14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650682277"/>
                  </a:ext>
                </a:extLst>
              </a:tr>
            </a:tbl>
          </a:graphicData>
        </a:graphic>
      </p:graphicFrame>
      <p:sp>
        <p:nvSpPr>
          <p:cNvPr id="10" name="Rectangle 9">
            <a:extLst>
              <a:ext uri="{FF2B5EF4-FFF2-40B4-BE49-F238E27FC236}">
                <a16:creationId xmlns:a16="http://schemas.microsoft.com/office/drawing/2014/main" id="{2EEC6040-3799-BB46-99FB-0AD316218282}"/>
              </a:ext>
            </a:extLst>
          </p:cNvPr>
          <p:cNvSpPr/>
          <p:nvPr/>
        </p:nvSpPr>
        <p:spPr>
          <a:xfrm>
            <a:off x="4639035" y="3576000"/>
            <a:ext cx="5851467" cy="276999"/>
          </a:xfrm>
          <a:prstGeom prst="rect">
            <a:avLst/>
          </a:prstGeom>
        </p:spPr>
        <p:txBody>
          <a:bodyPr wrap="square">
            <a:spAutoFit/>
          </a:bodyPr>
          <a:lstStyle/>
          <a:p>
            <a:r>
              <a:rPr lang="en-GB" sz="1200" dirty="0">
                <a:latin typeface="Century Gothic" panose="020B0502020202020204" pitchFamily="34" charset="0"/>
                <a:ea typeface="MS Mincho" panose="02020609040205080304" pitchFamily="49" charset="-128"/>
                <a:cs typeface="Times New Roman" panose="02020603050405020304" pitchFamily="18" charset="0"/>
              </a:rPr>
              <a:t>Controlling earthquake scenarios from magnitude-distance disaggregation </a:t>
            </a:r>
            <a:endParaRPr lang="en-GB" sz="1200" dirty="0"/>
          </a:p>
        </p:txBody>
      </p:sp>
      <p:sp>
        <p:nvSpPr>
          <p:cNvPr id="11" name="Rectangle 10">
            <a:extLst>
              <a:ext uri="{FF2B5EF4-FFF2-40B4-BE49-F238E27FC236}">
                <a16:creationId xmlns:a16="http://schemas.microsoft.com/office/drawing/2014/main" id="{95E38509-D88D-9446-A3E1-B8D786942215}"/>
              </a:ext>
            </a:extLst>
          </p:cNvPr>
          <p:cNvSpPr/>
          <p:nvPr/>
        </p:nvSpPr>
        <p:spPr>
          <a:xfrm>
            <a:off x="3023874" y="2875510"/>
            <a:ext cx="1148894" cy="551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Dushanbe</a:t>
            </a:r>
          </a:p>
        </p:txBody>
      </p:sp>
      <p:sp>
        <p:nvSpPr>
          <p:cNvPr id="12" name="Right Arrow 11">
            <a:extLst>
              <a:ext uri="{FF2B5EF4-FFF2-40B4-BE49-F238E27FC236}">
                <a16:creationId xmlns:a16="http://schemas.microsoft.com/office/drawing/2014/main" id="{A5E60356-725A-0142-B1A6-7C7BD6AE53C9}"/>
              </a:ext>
            </a:extLst>
          </p:cNvPr>
          <p:cNvSpPr/>
          <p:nvPr/>
        </p:nvSpPr>
        <p:spPr>
          <a:xfrm>
            <a:off x="4064701" y="4235767"/>
            <a:ext cx="682402" cy="4877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227573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6E78C29-7862-4727-B356-54B5AB5216DF}"/>
              </a:ext>
            </a:extLst>
          </p:cNvPr>
          <p:cNvSpPr txBox="1"/>
          <p:nvPr/>
        </p:nvSpPr>
        <p:spPr>
          <a:xfrm>
            <a:off x="466725" y="855591"/>
            <a:ext cx="9380890" cy="5077608"/>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With respect to previous regional models, the proposed model is innovative in the following aspects: </a:t>
            </a:r>
            <a:endParaRPr lang="en-GB" sz="1600" dirty="0">
              <a:effectLst/>
              <a:latin typeface="Century Gothic" panose="020B0502020202020204" pitchFamily="34" charset="0"/>
              <a:ea typeface="MS Mincho" panose="02020609040205080304" pitchFamily="49" charset="-128"/>
              <a:cs typeface="Times New Roman" panose="02020603050405020304" pitchFamily="18" charset="0"/>
            </a:endParaRPr>
          </a:p>
          <a:p>
            <a:pPr marL="400050" indent="-400050" algn="just">
              <a:lnSpc>
                <a:spcPct val="150000"/>
              </a:lnSpc>
              <a:spcAft>
                <a:spcPts val="300"/>
              </a:spcAft>
              <a:buFont typeface="+mj-lt"/>
              <a:buAutoNum type="arabicPeriod"/>
            </a:pPr>
            <a:r>
              <a:rPr lang="en-GB" sz="1600" dirty="0">
                <a:latin typeface="Century Gothic" panose="020B0502020202020204" pitchFamily="34" charset="0"/>
                <a:ea typeface="MS Mincho" panose="02020609040205080304" pitchFamily="49" charset="-128"/>
                <a:cs typeface="Times New Roman" panose="02020603050405020304" pitchFamily="18" charset="0"/>
              </a:rPr>
              <a:t>A new regional earthquake catalogue was assembled, harmonized between countries, and homogenized in moment magnitude (Mw).</a:t>
            </a:r>
          </a:p>
          <a:p>
            <a:pPr marL="400050" indent="-400050" algn="just">
              <a:lnSpc>
                <a:spcPct val="150000"/>
              </a:lnSpc>
              <a:spcAft>
                <a:spcPts val="300"/>
              </a:spcAft>
              <a:buFont typeface="+mj-lt"/>
              <a:buAutoNum type="arabicPeriod"/>
            </a:pPr>
            <a:r>
              <a:rPr lang="en-GB" sz="1600" dirty="0">
                <a:latin typeface="Century Gothic" panose="020B0502020202020204" pitchFamily="34" charset="0"/>
                <a:ea typeface="MS Mincho" panose="02020609040205080304" pitchFamily="49" charset="-128"/>
                <a:cs typeface="Times New Roman" panose="02020603050405020304" pitchFamily="18" charset="0"/>
              </a:rPr>
              <a:t>A new </a:t>
            </a:r>
            <a:r>
              <a:rPr lang="en-GB" sz="1600" dirty="0" err="1">
                <a:latin typeface="Century Gothic" panose="020B0502020202020204" pitchFamily="34" charset="0"/>
                <a:ea typeface="MS Mincho" panose="02020609040205080304" pitchFamily="49" charset="-128"/>
                <a:cs typeface="Times New Roman" panose="02020603050405020304" pitchFamily="18" charset="0"/>
              </a:rPr>
              <a:t>seismogenic</a:t>
            </a:r>
            <a:r>
              <a:rPr lang="en-GB" sz="1600" dirty="0">
                <a:latin typeface="Century Gothic" panose="020B0502020202020204" pitchFamily="34" charset="0"/>
                <a:ea typeface="MS Mincho" panose="02020609040205080304" pitchFamily="49" charset="-128"/>
                <a:cs typeface="Times New Roman" panose="02020603050405020304" pitchFamily="18" charset="0"/>
              </a:rPr>
              <a:t> source zonation was developed, based on a rate-preserving smoothing kernel.</a:t>
            </a:r>
          </a:p>
          <a:p>
            <a:pPr marL="400050" indent="-400050" algn="just">
              <a:lnSpc>
                <a:spcPct val="150000"/>
              </a:lnSpc>
              <a:spcAft>
                <a:spcPts val="300"/>
              </a:spcAft>
              <a:buFont typeface="+mj-lt"/>
              <a:buAutoNum type="arabicPeriod"/>
            </a:pPr>
            <a:r>
              <a:rPr lang="en-GB" sz="1600" dirty="0">
                <a:latin typeface="Century Gothic" panose="020B0502020202020204" pitchFamily="34" charset="0"/>
                <a:ea typeface="MS Mincho" panose="02020609040205080304" pitchFamily="49" charset="-128"/>
                <a:cs typeface="Times New Roman" panose="02020603050405020304" pitchFamily="18" charset="0"/>
              </a:rPr>
              <a:t>A finite fault source model was derived from regional datasets and slip rate information.</a:t>
            </a:r>
          </a:p>
          <a:p>
            <a:pPr marL="400050" indent="-400050" algn="just">
              <a:lnSpc>
                <a:spcPct val="150000"/>
              </a:lnSpc>
              <a:spcAft>
                <a:spcPts val="300"/>
              </a:spcAft>
              <a:buFont typeface="+mj-lt"/>
              <a:buAutoNum type="arabicPeriod"/>
            </a:pPr>
            <a:r>
              <a:rPr lang="en-GB" sz="1600" dirty="0">
                <a:latin typeface="Century Gothic" panose="020B0502020202020204" pitchFamily="34" charset="0"/>
                <a:ea typeface="MS Mincho" panose="02020609040205080304" pitchFamily="49" charset="-128"/>
                <a:cs typeface="Times New Roman" panose="02020603050405020304" pitchFamily="18" charset="0"/>
              </a:rPr>
              <a:t>A new regionalized selection of ground motion models was defined in a new logic tree structure.</a:t>
            </a:r>
          </a:p>
          <a:p>
            <a:pPr algn="just">
              <a:lnSpc>
                <a:spcPct val="150000"/>
              </a:lnSpc>
              <a:spcAft>
                <a:spcPts val="300"/>
              </a:spcAft>
            </a:pPr>
            <a:endParaRPr lang="en-GB" sz="1600" dirty="0">
              <a:latin typeface="Century Gothic" panose="020B0502020202020204" pitchFamily="34" charset="0"/>
              <a:ea typeface="MS Mincho" panose="02020609040205080304" pitchFamily="49" charset="-128"/>
              <a:cs typeface="Times New Roman" panose="02020603050405020304" pitchFamily="18" charset="0"/>
            </a:endParaRPr>
          </a:p>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Moreover, the hazard model is meant to be a </a:t>
            </a:r>
            <a:r>
              <a:rPr lang="en-GB" sz="1600" u="sng" dirty="0">
                <a:latin typeface="Century Gothic" panose="020B0502020202020204" pitchFamily="34" charset="0"/>
                <a:ea typeface="MS Mincho" panose="02020609040205080304" pitchFamily="49" charset="-128"/>
                <a:cs typeface="Times New Roman" panose="02020603050405020304" pitchFamily="18" charset="0"/>
              </a:rPr>
              <a:t>collaborative, open and transparent product</a:t>
            </a:r>
            <a:r>
              <a:rPr lang="en-GB" sz="1600" dirty="0">
                <a:latin typeface="Century Gothic" panose="020B0502020202020204" pitchFamily="34" charset="0"/>
                <a:ea typeface="MS Mincho" panose="02020609040205080304" pitchFamily="49" charset="-128"/>
                <a:cs typeface="Times New Roman" panose="02020603050405020304" pitchFamily="18" charset="0"/>
              </a:rPr>
              <a:t>, which is expected to be further extended and improved with the support of the local scientific community.</a:t>
            </a: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Key Aspects of the Central Asia PSHA Model</a:t>
            </a:r>
          </a:p>
        </p:txBody>
      </p:sp>
      <p:sp>
        <p:nvSpPr>
          <p:cNvPr id="12" name="CasellaDiTesto 11">
            <a:extLst>
              <a:ext uri="{FF2B5EF4-FFF2-40B4-BE49-F238E27FC236}">
                <a16:creationId xmlns:a16="http://schemas.microsoft.com/office/drawing/2014/main" id="{31055B2A-D94B-4142-9894-4FF626EB1ED3}"/>
              </a:ext>
            </a:extLst>
          </p:cNvPr>
          <p:cNvSpPr txBox="1"/>
          <p:nvPr/>
        </p:nvSpPr>
        <p:spPr>
          <a:xfrm>
            <a:off x="1457816" y="6002409"/>
            <a:ext cx="8615490" cy="307777"/>
          </a:xfrm>
          <a:prstGeom prst="rect">
            <a:avLst/>
          </a:prstGeom>
          <a:noFill/>
        </p:spPr>
        <p:txBody>
          <a:bodyPr wrap="square">
            <a:spAutoFit/>
          </a:bodyPr>
          <a:lstStyle/>
          <a:p>
            <a:pPr algn="r"/>
            <a:r>
              <a:rPr lang="en-GB" sz="1400" i="1" dirty="0">
                <a:effectLst/>
                <a:latin typeface="Century Gothic" panose="020B0502020202020204" pitchFamily="34" charset="0"/>
                <a:ea typeface="MS Mincho" panose="02020609040205080304" pitchFamily="49" charset="-128"/>
                <a:cs typeface="Times New Roman" panose="02020603050405020304" pitchFamily="18" charset="0"/>
              </a:rPr>
              <a:t>Source: https://www.ebrd.com</a:t>
            </a:r>
            <a:endParaRPr lang="en-GB" sz="1400" dirty="0"/>
          </a:p>
        </p:txBody>
      </p:sp>
    </p:spTree>
    <p:extLst>
      <p:ext uri="{BB962C8B-B14F-4D97-AF65-F5344CB8AC3E}">
        <p14:creationId xmlns:p14="http://schemas.microsoft.com/office/powerpoint/2010/main" val="2437126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Probabilistic Seismic Hazard Assessment (PSHA)</a:t>
            </a:r>
          </a:p>
        </p:txBody>
      </p:sp>
      <p:pic>
        <p:nvPicPr>
          <p:cNvPr id="3" name="Picture 2">
            <a:extLst>
              <a:ext uri="{FF2B5EF4-FFF2-40B4-BE49-F238E27FC236}">
                <a16:creationId xmlns:a16="http://schemas.microsoft.com/office/drawing/2014/main" id="{BE2AA8FF-80B5-B04A-BD8F-FA4546C101CF}"/>
              </a:ext>
            </a:extLst>
          </p:cNvPr>
          <p:cNvPicPr>
            <a:picLocks noChangeAspect="1"/>
          </p:cNvPicPr>
          <p:nvPr/>
        </p:nvPicPr>
        <p:blipFill>
          <a:blip r:embed="rId3"/>
          <a:stretch>
            <a:fillRect/>
          </a:stretch>
        </p:blipFill>
        <p:spPr>
          <a:xfrm>
            <a:off x="445272" y="1576969"/>
            <a:ext cx="1722428" cy="1638179"/>
          </a:xfrm>
          <a:prstGeom prst="rect">
            <a:avLst/>
          </a:prstGeom>
        </p:spPr>
      </p:pic>
      <p:pic>
        <p:nvPicPr>
          <p:cNvPr id="4" name="Picture 3">
            <a:extLst>
              <a:ext uri="{FF2B5EF4-FFF2-40B4-BE49-F238E27FC236}">
                <a16:creationId xmlns:a16="http://schemas.microsoft.com/office/drawing/2014/main" id="{1E02B95E-C23C-0C43-981D-4427494FF457}"/>
              </a:ext>
            </a:extLst>
          </p:cNvPr>
          <p:cNvPicPr>
            <a:picLocks noChangeAspect="1"/>
          </p:cNvPicPr>
          <p:nvPr/>
        </p:nvPicPr>
        <p:blipFill>
          <a:blip r:embed="rId4"/>
          <a:stretch>
            <a:fillRect/>
          </a:stretch>
        </p:blipFill>
        <p:spPr>
          <a:xfrm>
            <a:off x="2471275" y="1536133"/>
            <a:ext cx="2336801" cy="1840928"/>
          </a:xfrm>
          <a:prstGeom prst="rect">
            <a:avLst/>
          </a:prstGeom>
        </p:spPr>
      </p:pic>
      <p:pic>
        <p:nvPicPr>
          <p:cNvPr id="5" name="Picture 4">
            <a:extLst>
              <a:ext uri="{FF2B5EF4-FFF2-40B4-BE49-F238E27FC236}">
                <a16:creationId xmlns:a16="http://schemas.microsoft.com/office/drawing/2014/main" id="{A7A5CE26-63AA-4245-AD04-FF45F295C3F9}"/>
              </a:ext>
            </a:extLst>
          </p:cNvPr>
          <p:cNvPicPr>
            <a:picLocks noChangeAspect="1"/>
          </p:cNvPicPr>
          <p:nvPr/>
        </p:nvPicPr>
        <p:blipFill>
          <a:blip r:embed="rId5"/>
          <a:stretch>
            <a:fillRect/>
          </a:stretch>
        </p:blipFill>
        <p:spPr>
          <a:xfrm>
            <a:off x="4893476" y="1573283"/>
            <a:ext cx="2348010" cy="1840928"/>
          </a:xfrm>
          <a:prstGeom prst="rect">
            <a:avLst/>
          </a:prstGeom>
        </p:spPr>
      </p:pic>
      <p:sp>
        <p:nvSpPr>
          <p:cNvPr id="9" name="CasellaDiTesto 11">
            <a:extLst>
              <a:ext uri="{FF2B5EF4-FFF2-40B4-BE49-F238E27FC236}">
                <a16:creationId xmlns:a16="http://schemas.microsoft.com/office/drawing/2014/main" id="{B00C1DDE-8DFE-7D40-B10F-C13B5D2AD75F}"/>
              </a:ext>
            </a:extLst>
          </p:cNvPr>
          <p:cNvSpPr txBox="1"/>
          <p:nvPr/>
        </p:nvSpPr>
        <p:spPr>
          <a:xfrm>
            <a:off x="2592080" y="1046269"/>
            <a:ext cx="2336801" cy="523220"/>
          </a:xfrm>
          <a:prstGeom prst="rect">
            <a:avLst/>
          </a:prstGeom>
          <a:noFill/>
        </p:spPr>
        <p:txBody>
          <a:bodyPr wrap="square">
            <a:spAutoFit/>
          </a:bodyPr>
          <a:lstStyle/>
          <a:p>
            <a:pPr algn="ctr"/>
            <a:r>
              <a:rPr lang="en-US" sz="1400" b="1" dirty="0">
                <a:solidFill>
                  <a:srgbClr val="0070C0"/>
                </a:solidFill>
                <a:latin typeface="Century Gothic" panose="020B0502020202020204" pitchFamily="34" charset="0"/>
              </a:rPr>
              <a:t>When (how often):</a:t>
            </a:r>
          </a:p>
          <a:p>
            <a:pPr algn="ctr"/>
            <a:r>
              <a:rPr lang="en-US" sz="1400" dirty="0">
                <a:latin typeface="Century Gothic" panose="020B0502020202020204" pitchFamily="34" charset="0"/>
              </a:rPr>
              <a:t>Recurrence Models</a:t>
            </a:r>
            <a:endParaRPr lang="en-GB" sz="1400" dirty="0">
              <a:latin typeface="Century Gothic" panose="020B0502020202020204" pitchFamily="34" charset="0"/>
            </a:endParaRPr>
          </a:p>
        </p:txBody>
      </p:sp>
      <p:sp>
        <p:nvSpPr>
          <p:cNvPr id="10" name="CasellaDiTesto 11">
            <a:extLst>
              <a:ext uri="{FF2B5EF4-FFF2-40B4-BE49-F238E27FC236}">
                <a16:creationId xmlns:a16="http://schemas.microsoft.com/office/drawing/2014/main" id="{779CC77C-9098-FA47-9959-FF9F67C9FD41}"/>
              </a:ext>
            </a:extLst>
          </p:cNvPr>
          <p:cNvSpPr txBox="1"/>
          <p:nvPr/>
        </p:nvSpPr>
        <p:spPr>
          <a:xfrm>
            <a:off x="-35978" y="1032053"/>
            <a:ext cx="2507253" cy="523220"/>
          </a:xfrm>
          <a:prstGeom prst="rect">
            <a:avLst/>
          </a:prstGeom>
          <a:noFill/>
        </p:spPr>
        <p:txBody>
          <a:bodyPr wrap="square">
            <a:spAutoFit/>
          </a:bodyPr>
          <a:lstStyle/>
          <a:p>
            <a:pPr algn="ctr"/>
            <a:r>
              <a:rPr lang="en-US" sz="1400" b="1" dirty="0">
                <a:solidFill>
                  <a:srgbClr val="00B050"/>
                </a:solidFill>
                <a:latin typeface="Century Gothic" panose="020B0502020202020204" pitchFamily="34" charset="0"/>
              </a:rPr>
              <a:t>Where:</a:t>
            </a:r>
          </a:p>
          <a:p>
            <a:pPr algn="ctr"/>
            <a:r>
              <a:rPr lang="en-US" sz="1400" dirty="0">
                <a:latin typeface="Century Gothic" panose="020B0502020202020204" pitchFamily="34" charset="0"/>
              </a:rPr>
              <a:t>Seismic Sources</a:t>
            </a:r>
            <a:endParaRPr lang="en-GB" sz="1400" dirty="0">
              <a:latin typeface="Century Gothic" panose="020B0502020202020204" pitchFamily="34" charset="0"/>
            </a:endParaRPr>
          </a:p>
        </p:txBody>
      </p:sp>
      <p:sp>
        <p:nvSpPr>
          <p:cNvPr id="11" name="CasellaDiTesto 11">
            <a:extLst>
              <a:ext uri="{FF2B5EF4-FFF2-40B4-BE49-F238E27FC236}">
                <a16:creationId xmlns:a16="http://schemas.microsoft.com/office/drawing/2014/main" id="{914CFD61-9B0E-8F46-91C8-E7C5FAEEC484}"/>
              </a:ext>
            </a:extLst>
          </p:cNvPr>
          <p:cNvSpPr txBox="1"/>
          <p:nvPr/>
        </p:nvSpPr>
        <p:spPr>
          <a:xfrm>
            <a:off x="5049685" y="1026499"/>
            <a:ext cx="2336801" cy="523220"/>
          </a:xfrm>
          <a:prstGeom prst="rect">
            <a:avLst/>
          </a:prstGeom>
          <a:noFill/>
        </p:spPr>
        <p:txBody>
          <a:bodyPr wrap="square">
            <a:spAutoFit/>
          </a:bodyPr>
          <a:lstStyle/>
          <a:p>
            <a:pPr algn="ctr"/>
            <a:r>
              <a:rPr lang="en-US" sz="1400" b="1" dirty="0">
                <a:solidFill>
                  <a:srgbClr val="FF0000"/>
                </a:solidFill>
                <a:latin typeface="Century Gothic" panose="020B0502020202020204" pitchFamily="34" charset="0"/>
              </a:rPr>
              <a:t>How (how strong):</a:t>
            </a:r>
          </a:p>
          <a:p>
            <a:pPr algn="ctr"/>
            <a:r>
              <a:rPr lang="en-US" sz="1400" dirty="0">
                <a:latin typeface="Century Gothic" panose="020B0502020202020204" pitchFamily="34" charset="0"/>
              </a:rPr>
              <a:t>Ground Motion Models</a:t>
            </a:r>
            <a:endParaRPr lang="en-GB" sz="1400" dirty="0">
              <a:latin typeface="Century Gothic" panose="020B0502020202020204" pitchFamily="34" charset="0"/>
            </a:endParaRPr>
          </a:p>
        </p:txBody>
      </p:sp>
      <p:pic>
        <p:nvPicPr>
          <p:cNvPr id="12" name="Picture 11" descr="Graphical user interface, application&#10;&#10;Description automatically generated">
            <a:extLst>
              <a:ext uri="{FF2B5EF4-FFF2-40B4-BE49-F238E27FC236}">
                <a16:creationId xmlns:a16="http://schemas.microsoft.com/office/drawing/2014/main" id="{01C34523-5157-024B-8E50-352057A264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592" y="4295255"/>
            <a:ext cx="6335598" cy="1516476"/>
          </a:xfrm>
          <a:prstGeom prst="rect">
            <a:avLst/>
          </a:prstGeom>
        </p:spPr>
      </p:pic>
      <p:pic>
        <p:nvPicPr>
          <p:cNvPr id="13" name="Picture 12">
            <a:extLst>
              <a:ext uri="{FF2B5EF4-FFF2-40B4-BE49-F238E27FC236}">
                <a16:creationId xmlns:a16="http://schemas.microsoft.com/office/drawing/2014/main" id="{75F2C02C-8D8C-964F-A8AD-7149F4038193}"/>
              </a:ext>
            </a:extLst>
          </p:cNvPr>
          <p:cNvPicPr>
            <a:picLocks noChangeAspect="1"/>
          </p:cNvPicPr>
          <p:nvPr/>
        </p:nvPicPr>
        <p:blipFill>
          <a:blip r:embed="rId7"/>
          <a:stretch>
            <a:fillRect/>
          </a:stretch>
        </p:blipFill>
        <p:spPr>
          <a:xfrm>
            <a:off x="7159158" y="3907067"/>
            <a:ext cx="3032901" cy="2413782"/>
          </a:xfrm>
          <a:prstGeom prst="rect">
            <a:avLst/>
          </a:prstGeom>
        </p:spPr>
      </p:pic>
      <p:pic>
        <p:nvPicPr>
          <p:cNvPr id="14" name="Picture 13" descr="A picture containing icon&#10;&#10;Description automatically generated">
            <a:extLst>
              <a:ext uri="{FF2B5EF4-FFF2-40B4-BE49-F238E27FC236}">
                <a16:creationId xmlns:a16="http://schemas.microsoft.com/office/drawing/2014/main" id="{92E9E711-F897-544B-871F-7DF0D81B09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3741" y="3087092"/>
            <a:ext cx="3181127" cy="552763"/>
          </a:xfrm>
          <a:prstGeom prst="rect">
            <a:avLst/>
          </a:prstGeom>
        </p:spPr>
      </p:pic>
      <p:sp>
        <p:nvSpPr>
          <p:cNvPr id="2" name="Right Arrow 1">
            <a:extLst>
              <a:ext uri="{FF2B5EF4-FFF2-40B4-BE49-F238E27FC236}">
                <a16:creationId xmlns:a16="http://schemas.microsoft.com/office/drawing/2014/main" id="{AF5AC7E6-DB7C-2541-A666-C44AB3F9B873}"/>
              </a:ext>
            </a:extLst>
          </p:cNvPr>
          <p:cNvSpPr/>
          <p:nvPr/>
        </p:nvSpPr>
        <p:spPr>
          <a:xfrm rot="5400000">
            <a:off x="3419279" y="3591528"/>
            <a:ext cx="682402" cy="4877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ight Brace 19">
            <a:extLst>
              <a:ext uri="{FF2B5EF4-FFF2-40B4-BE49-F238E27FC236}">
                <a16:creationId xmlns:a16="http://schemas.microsoft.com/office/drawing/2014/main" id="{09997DDD-298E-8046-96D5-355CBFBCE931}"/>
              </a:ext>
            </a:extLst>
          </p:cNvPr>
          <p:cNvSpPr/>
          <p:nvPr/>
        </p:nvSpPr>
        <p:spPr>
          <a:xfrm rot="5400000">
            <a:off x="3610251" y="155516"/>
            <a:ext cx="487707" cy="6774760"/>
          </a:xfrm>
          <a:prstGeom prst="rightBrace">
            <a:avLst>
              <a:gd name="adj1" fmla="val 55205"/>
              <a:gd name="adj2" fmla="val 51298"/>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Right Arrow 20">
            <a:extLst>
              <a:ext uri="{FF2B5EF4-FFF2-40B4-BE49-F238E27FC236}">
                <a16:creationId xmlns:a16="http://schemas.microsoft.com/office/drawing/2014/main" id="{3C9114A5-592F-9441-B0BB-2703E3B0F969}"/>
              </a:ext>
            </a:extLst>
          </p:cNvPr>
          <p:cNvSpPr/>
          <p:nvPr/>
        </p:nvSpPr>
        <p:spPr>
          <a:xfrm rot="16200000">
            <a:off x="9466958" y="3759762"/>
            <a:ext cx="682402" cy="4877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Arrow 21">
            <a:extLst>
              <a:ext uri="{FF2B5EF4-FFF2-40B4-BE49-F238E27FC236}">
                <a16:creationId xmlns:a16="http://schemas.microsoft.com/office/drawing/2014/main" id="{3710771A-AF4B-EA4A-A004-3736666FD7B2}"/>
              </a:ext>
            </a:extLst>
          </p:cNvPr>
          <p:cNvSpPr/>
          <p:nvPr/>
        </p:nvSpPr>
        <p:spPr>
          <a:xfrm>
            <a:off x="6406418" y="4809639"/>
            <a:ext cx="682402" cy="4877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22">
            <a:extLst>
              <a:ext uri="{FF2B5EF4-FFF2-40B4-BE49-F238E27FC236}">
                <a16:creationId xmlns:a16="http://schemas.microsoft.com/office/drawing/2014/main" id="{72F8DFAA-BEAA-F945-BC12-4F1D6D3E7172}"/>
              </a:ext>
            </a:extLst>
          </p:cNvPr>
          <p:cNvSpPr/>
          <p:nvPr/>
        </p:nvSpPr>
        <p:spPr>
          <a:xfrm rot="20141131">
            <a:off x="8990962" y="733867"/>
            <a:ext cx="1459523" cy="523221"/>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0000"/>
                </a:solidFill>
              </a:rPr>
              <a:t>In a nutshell</a:t>
            </a:r>
          </a:p>
        </p:txBody>
      </p:sp>
      <p:sp>
        <p:nvSpPr>
          <p:cNvPr id="6" name="Rectangle 5">
            <a:extLst>
              <a:ext uri="{FF2B5EF4-FFF2-40B4-BE49-F238E27FC236}">
                <a16:creationId xmlns:a16="http://schemas.microsoft.com/office/drawing/2014/main" id="{CB027A49-BA37-E04F-BC12-C1946BDFEF2C}"/>
              </a:ext>
            </a:extLst>
          </p:cNvPr>
          <p:cNvSpPr/>
          <p:nvPr/>
        </p:nvSpPr>
        <p:spPr>
          <a:xfrm>
            <a:off x="561592" y="4097420"/>
            <a:ext cx="1327608" cy="276999"/>
          </a:xfrm>
          <a:prstGeom prst="rect">
            <a:avLst/>
          </a:prstGeom>
        </p:spPr>
        <p:txBody>
          <a:bodyPr wrap="none">
            <a:spAutoFit/>
          </a:bodyPr>
          <a:lstStyle/>
          <a:p>
            <a:r>
              <a:rPr lang="en-GB" sz="1200" dirty="0">
                <a:latin typeface="Century Gothic" panose="020B0502020202020204" pitchFamily="34" charset="0"/>
                <a:ea typeface="MS Mincho" panose="02020609040205080304" pitchFamily="49" charset="-128"/>
                <a:cs typeface="Times New Roman" panose="02020603050405020304" pitchFamily="18" charset="0"/>
              </a:rPr>
              <a:t>Hazard integral</a:t>
            </a:r>
            <a:endParaRPr lang="en-GB" sz="1200" dirty="0"/>
          </a:p>
        </p:txBody>
      </p:sp>
      <p:sp>
        <p:nvSpPr>
          <p:cNvPr id="18" name="Rectangle 17">
            <a:extLst>
              <a:ext uri="{FF2B5EF4-FFF2-40B4-BE49-F238E27FC236}">
                <a16:creationId xmlns:a16="http://schemas.microsoft.com/office/drawing/2014/main" id="{260C27E8-128D-6F44-AE74-0960B6F33D2E}"/>
              </a:ext>
            </a:extLst>
          </p:cNvPr>
          <p:cNvSpPr/>
          <p:nvPr/>
        </p:nvSpPr>
        <p:spPr>
          <a:xfrm>
            <a:off x="7685763" y="4020503"/>
            <a:ext cx="1186543" cy="276999"/>
          </a:xfrm>
          <a:prstGeom prst="rect">
            <a:avLst/>
          </a:prstGeom>
        </p:spPr>
        <p:txBody>
          <a:bodyPr wrap="none">
            <a:spAutoFit/>
          </a:bodyPr>
          <a:lstStyle/>
          <a:p>
            <a:r>
              <a:rPr lang="en-GB" sz="1200" dirty="0">
                <a:latin typeface="Century Gothic" panose="020B0502020202020204" pitchFamily="34" charset="0"/>
                <a:ea typeface="MS Mincho" panose="02020609040205080304" pitchFamily="49" charset="-128"/>
                <a:cs typeface="Times New Roman" panose="02020603050405020304" pitchFamily="18" charset="0"/>
              </a:rPr>
              <a:t>Hazard curve</a:t>
            </a:r>
            <a:endParaRPr lang="en-GB" sz="1200" dirty="0"/>
          </a:p>
        </p:txBody>
      </p:sp>
      <p:sp>
        <p:nvSpPr>
          <p:cNvPr id="19" name="Rectangle 18">
            <a:extLst>
              <a:ext uri="{FF2B5EF4-FFF2-40B4-BE49-F238E27FC236}">
                <a16:creationId xmlns:a16="http://schemas.microsoft.com/office/drawing/2014/main" id="{36EED6B1-CF2F-914A-A64F-4B0D46EA470C}"/>
              </a:ext>
            </a:extLst>
          </p:cNvPr>
          <p:cNvSpPr/>
          <p:nvPr/>
        </p:nvSpPr>
        <p:spPr>
          <a:xfrm>
            <a:off x="8011804" y="2888434"/>
            <a:ext cx="1609736" cy="276999"/>
          </a:xfrm>
          <a:prstGeom prst="rect">
            <a:avLst/>
          </a:prstGeom>
        </p:spPr>
        <p:txBody>
          <a:bodyPr wrap="none">
            <a:spAutoFit/>
          </a:bodyPr>
          <a:lstStyle/>
          <a:p>
            <a:r>
              <a:rPr lang="en-GB" sz="1200" dirty="0">
                <a:latin typeface="Century Gothic" panose="020B0502020202020204" pitchFamily="34" charset="0"/>
                <a:ea typeface="MS Mincho" panose="02020609040205080304" pitchFamily="49" charset="-128"/>
                <a:cs typeface="Times New Roman" panose="02020603050405020304" pitchFamily="18" charset="0"/>
              </a:rPr>
              <a:t>Poisson assumption</a:t>
            </a:r>
            <a:endParaRPr lang="en-GB" sz="1200" dirty="0"/>
          </a:p>
        </p:txBody>
      </p:sp>
    </p:spTree>
    <p:extLst>
      <p:ext uri="{BB962C8B-B14F-4D97-AF65-F5344CB8AC3E}">
        <p14:creationId xmlns:p14="http://schemas.microsoft.com/office/powerpoint/2010/main" val="21661613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CustomShape 1"/>
          <p:cNvSpPr/>
          <p:nvPr/>
        </p:nvSpPr>
        <p:spPr>
          <a:xfrm>
            <a:off x="448920" y="3175200"/>
            <a:ext cx="7704000" cy="96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90000"/>
              </a:lnSpc>
            </a:pPr>
            <a:r>
              <a:rPr lang="en-US" sz="3000" b="1" strike="noStrike" spc="-1">
                <a:solidFill>
                  <a:srgbClr val="C00000"/>
                </a:solidFill>
                <a:latin typeface="Century Gothic"/>
                <a:ea typeface="Century Gothic"/>
              </a:rPr>
              <a:t>Thank you very much for your attention!</a:t>
            </a:r>
            <a:endParaRPr lang="en-US" sz="3000" b="0" strike="noStrike" spc="-1">
              <a:latin typeface="Arial"/>
            </a:endParaRPr>
          </a:p>
        </p:txBody>
      </p:sp>
      <p:sp>
        <p:nvSpPr>
          <p:cNvPr id="345" name="CustomShape 2"/>
          <p:cNvSpPr/>
          <p:nvPr/>
        </p:nvSpPr>
        <p:spPr>
          <a:xfrm>
            <a:off x="8610480" y="6356520"/>
            <a:ext cx="274212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A704AB59-1B78-4335-89FB-CB5D5BBBBF7E}" type="slidenum">
              <a:rPr lang="en-US" sz="1400" b="0" strike="noStrike" spc="-1">
                <a:solidFill>
                  <a:srgbClr val="000000"/>
                </a:solidFill>
                <a:latin typeface="Arial"/>
                <a:ea typeface="Arial"/>
              </a:rPr>
              <a:t>40</a:t>
            </a:fld>
            <a:endParaRPr lang="en-US" sz="14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6E78C29-7862-4727-B356-54B5AB5216DF}"/>
              </a:ext>
            </a:extLst>
          </p:cNvPr>
          <p:cNvSpPr txBox="1"/>
          <p:nvPr/>
        </p:nvSpPr>
        <p:spPr>
          <a:xfrm>
            <a:off x="466725" y="855593"/>
            <a:ext cx="10122898" cy="1153457"/>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The creation of a state-of-art earthquake catalogue with homogenous magnitude (Mw) provides base information for the evaluation of the location, size, and occurrence of potentially damaging future earthquake events.</a:t>
            </a: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Harmonized Earthquake Catalogue</a:t>
            </a:r>
          </a:p>
        </p:txBody>
      </p:sp>
      <p:sp>
        <p:nvSpPr>
          <p:cNvPr id="2" name="Rectangle 1">
            <a:extLst>
              <a:ext uri="{FF2B5EF4-FFF2-40B4-BE49-F238E27FC236}">
                <a16:creationId xmlns:a16="http://schemas.microsoft.com/office/drawing/2014/main" id="{85A998A4-63F4-4E42-8851-09B3B7F249EB}"/>
              </a:ext>
            </a:extLst>
          </p:cNvPr>
          <p:cNvSpPr/>
          <p:nvPr/>
        </p:nvSpPr>
        <p:spPr>
          <a:xfrm>
            <a:off x="5528175" y="1900382"/>
            <a:ext cx="4769712" cy="3854197"/>
          </a:xfrm>
          <a:prstGeom prst="rect">
            <a:avLst/>
          </a:prstGeom>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The </a:t>
            </a:r>
            <a:r>
              <a:rPr lang="en-GB" sz="1600" b="1" dirty="0">
                <a:solidFill>
                  <a:srgbClr val="0070C0"/>
                </a:solidFill>
                <a:latin typeface="Century Gothic" panose="020B0502020202020204" pitchFamily="34" charset="0"/>
                <a:ea typeface="MS Mincho" panose="02020609040205080304" pitchFamily="49" charset="-128"/>
                <a:cs typeface="Times New Roman" panose="02020603050405020304" pitchFamily="18" charset="0"/>
              </a:rPr>
              <a:t>Harmonized Earthquake Catalogue for Central Asia (HECCA) </a:t>
            </a:r>
            <a:r>
              <a:rPr lang="en-GB" sz="1600" dirty="0">
                <a:latin typeface="Century Gothic" panose="020B0502020202020204" pitchFamily="34" charset="0"/>
                <a:ea typeface="MS Mincho" panose="02020609040205080304" pitchFamily="49" charset="-128"/>
                <a:cs typeface="Times New Roman" panose="02020603050405020304" pitchFamily="18" charset="0"/>
              </a:rPr>
              <a:t>is obtained by combination of:</a:t>
            </a:r>
          </a:p>
          <a:p>
            <a:pPr marL="342900" indent="-342900" algn="just">
              <a:lnSpc>
                <a:spcPct val="150000"/>
              </a:lnSpc>
              <a:spcAft>
                <a:spcPts val="300"/>
              </a:spcAft>
              <a:buFont typeface="+mj-lt"/>
              <a:buAutoNum type="arabicParenR"/>
            </a:pPr>
            <a:r>
              <a:rPr lang="en-GB" sz="1600" dirty="0">
                <a:latin typeface="Century Gothic" panose="020B0502020202020204" pitchFamily="34" charset="0"/>
                <a:ea typeface="MS Mincho" panose="02020609040205080304" pitchFamily="49" charset="-128"/>
                <a:cs typeface="Times New Roman" panose="02020603050405020304" pitchFamily="18" charset="0"/>
              </a:rPr>
              <a:t>publicly available global earthquake information (e.g., ISC-Reviewed, ISC-GEM, GCMT, NEIC compilations)</a:t>
            </a:r>
          </a:p>
          <a:p>
            <a:pPr marL="342900" indent="-342900" algn="just">
              <a:lnSpc>
                <a:spcPct val="150000"/>
              </a:lnSpc>
              <a:spcAft>
                <a:spcPts val="300"/>
              </a:spcAft>
              <a:buFont typeface="+mj-lt"/>
              <a:buAutoNum type="arabicParenR"/>
            </a:pPr>
            <a:r>
              <a:rPr lang="en-GB" sz="1600" dirty="0">
                <a:latin typeface="Century Gothic" panose="020B0502020202020204" pitchFamily="34" charset="0"/>
                <a:ea typeface="MS Mincho" panose="02020609040205080304" pitchFamily="49" charset="-128"/>
                <a:cs typeface="Times New Roman" panose="02020603050405020304" pitchFamily="18" charset="0"/>
              </a:rPr>
              <a:t>information from past regional projects (e.g., EMCA)</a:t>
            </a:r>
          </a:p>
          <a:p>
            <a:pPr marL="342900" indent="-342900" algn="just">
              <a:lnSpc>
                <a:spcPct val="150000"/>
              </a:lnSpc>
              <a:spcAft>
                <a:spcPts val="300"/>
              </a:spcAft>
              <a:buFont typeface="+mj-lt"/>
              <a:buAutoNum type="arabicParenR"/>
            </a:pPr>
            <a:r>
              <a:rPr lang="en-GB" sz="1600" dirty="0">
                <a:latin typeface="Century Gothic" panose="020B0502020202020204" pitchFamily="34" charset="0"/>
                <a:ea typeface="MS Mincho" panose="02020609040205080304" pitchFamily="49" charset="-128"/>
                <a:cs typeface="Times New Roman" panose="02020603050405020304" pitchFamily="18" charset="0"/>
              </a:rPr>
              <a:t>data from agencies and scientific institutions of the project state members</a:t>
            </a:r>
          </a:p>
        </p:txBody>
      </p:sp>
      <p:pic>
        <p:nvPicPr>
          <p:cNvPr id="4" name="Picture 3" descr="Chart, map&#10;&#10;Description automatically generated">
            <a:extLst>
              <a:ext uri="{FF2B5EF4-FFF2-40B4-BE49-F238E27FC236}">
                <a16:creationId xmlns:a16="http://schemas.microsoft.com/office/drawing/2014/main" id="{27C5C813-A170-8541-87D3-8E44EB02F7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691" y="2054974"/>
            <a:ext cx="5202555" cy="3175680"/>
          </a:xfrm>
          <a:prstGeom prst="rect">
            <a:avLst/>
          </a:prstGeom>
        </p:spPr>
      </p:pic>
    </p:spTree>
    <p:extLst>
      <p:ext uri="{BB962C8B-B14F-4D97-AF65-F5344CB8AC3E}">
        <p14:creationId xmlns:p14="http://schemas.microsoft.com/office/powerpoint/2010/main" val="564865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Assembling Workflow</a:t>
            </a:r>
          </a:p>
        </p:txBody>
      </p:sp>
      <p:graphicFrame>
        <p:nvGraphicFramePr>
          <p:cNvPr id="2" name="Table 1">
            <a:extLst>
              <a:ext uri="{FF2B5EF4-FFF2-40B4-BE49-F238E27FC236}">
                <a16:creationId xmlns:a16="http://schemas.microsoft.com/office/drawing/2014/main" id="{7A19ED80-CD93-1744-8E71-601994ADB4DC}"/>
              </a:ext>
            </a:extLst>
          </p:cNvPr>
          <p:cNvGraphicFramePr>
            <a:graphicFrameLocks noGrp="1"/>
          </p:cNvGraphicFramePr>
          <p:nvPr>
            <p:extLst>
              <p:ext uri="{D42A27DB-BD31-4B8C-83A1-F6EECF244321}">
                <p14:modId xmlns:p14="http://schemas.microsoft.com/office/powerpoint/2010/main" val="2923174116"/>
              </p:ext>
            </p:extLst>
          </p:nvPr>
        </p:nvGraphicFramePr>
        <p:xfrm>
          <a:off x="490175" y="1498958"/>
          <a:ext cx="5762625" cy="1727200"/>
        </p:xfrm>
        <a:graphic>
          <a:graphicData uri="http://schemas.openxmlformats.org/drawingml/2006/table">
            <a:tbl>
              <a:tblPr firstRow="1" bandRow="1">
                <a:tableStyleId>{5C22544A-7EE6-4342-B048-85BDC9FD1C3A}</a:tableStyleId>
              </a:tblPr>
              <a:tblGrid>
                <a:gridCol w="900728">
                  <a:extLst>
                    <a:ext uri="{9D8B030D-6E8A-4147-A177-3AD203B41FA5}">
                      <a16:colId xmlns:a16="http://schemas.microsoft.com/office/drawing/2014/main" val="410149283"/>
                    </a:ext>
                  </a:extLst>
                </a:gridCol>
                <a:gridCol w="990292">
                  <a:extLst>
                    <a:ext uri="{9D8B030D-6E8A-4147-A177-3AD203B41FA5}">
                      <a16:colId xmlns:a16="http://schemas.microsoft.com/office/drawing/2014/main" val="1282200851"/>
                    </a:ext>
                  </a:extLst>
                </a:gridCol>
                <a:gridCol w="990292">
                  <a:extLst>
                    <a:ext uri="{9D8B030D-6E8A-4147-A177-3AD203B41FA5}">
                      <a16:colId xmlns:a16="http://schemas.microsoft.com/office/drawing/2014/main" val="3458071742"/>
                    </a:ext>
                  </a:extLst>
                </a:gridCol>
                <a:gridCol w="990928">
                  <a:extLst>
                    <a:ext uri="{9D8B030D-6E8A-4147-A177-3AD203B41FA5}">
                      <a16:colId xmlns:a16="http://schemas.microsoft.com/office/drawing/2014/main" val="92146255"/>
                    </a:ext>
                  </a:extLst>
                </a:gridCol>
                <a:gridCol w="887698">
                  <a:extLst>
                    <a:ext uri="{9D8B030D-6E8A-4147-A177-3AD203B41FA5}">
                      <a16:colId xmlns:a16="http://schemas.microsoft.com/office/drawing/2014/main" val="2725519259"/>
                    </a:ext>
                  </a:extLst>
                </a:gridCol>
                <a:gridCol w="1002687">
                  <a:extLst>
                    <a:ext uri="{9D8B030D-6E8A-4147-A177-3AD203B41FA5}">
                      <a16:colId xmlns:a16="http://schemas.microsoft.com/office/drawing/2014/main" val="156826795"/>
                    </a:ext>
                  </a:extLst>
                </a:gridCol>
              </a:tblGrid>
              <a:tr h="215900">
                <a:tc>
                  <a:txBody>
                    <a:bodyPr/>
                    <a:lstStyle/>
                    <a:p>
                      <a:pPr algn="ctr">
                        <a:lnSpc>
                          <a:spcPct val="110000"/>
                        </a:lnSpc>
                      </a:pPr>
                      <a:r>
                        <a:rPr lang="en-US" sz="1000">
                          <a:effectLst/>
                          <a:latin typeface="Century Gothic" panose="020B0502020202020204" pitchFamily="34" charset="0"/>
                        </a:rPr>
                        <a:t>Source</a:t>
                      </a:r>
                      <a:endParaRPr lang="en-IT" sz="1000" b="1">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000">
                          <a:effectLst/>
                          <a:latin typeface="Century Gothic" panose="020B0502020202020204" pitchFamily="34" charset="0"/>
                        </a:rPr>
                        <a:t>N. of Events</a:t>
                      </a:r>
                      <a:endParaRPr lang="en-IT" sz="1000" b="1">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000">
                          <a:effectLst/>
                          <a:latin typeface="Century Gothic" panose="020B0502020202020204" pitchFamily="34" charset="0"/>
                        </a:rPr>
                        <a:t>Mag. Range</a:t>
                      </a:r>
                      <a:endParaRPr lang="en-IT" sz="1000" b="1">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000" dirty="0">
                          <a:effectLst/>
                          <a:latin typeface="Century Gothic" panose="020B0502020202020204" pitchFamily="34" charset="0"/>
                        </a:rPr>
                        <a:t>Mag. Type</a:t>
                      </a:r>
                      <a:endParaRPr lang="en-IT" sz="1000" b="1" dirty="0">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000">
                          <a:effectLst/>
                          <a:latin typeface="Century Gothic" panose="020B0502020202020204" pitchFamily="34" charset="0"/>
                        </a:rPr>
                        <a:t>Year Range</a:t>
                      </a:r>
                      <a:endParaRPr lang="en-IT" sz="1000" b="1">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just">
                        <a:lnSpc>
                          <a:spcPct val="110000"/>
                        </a:lnSpc>
                      </a:pPr>
                      <a:r>
                        <a:rPr lang="en-US" sz="1000">
                          <a:effectLst/>
                          <a:latin typeface="Century Gothic" panose="020B0502020202020204" pitchFamily="34" charset="0"/>
                        </a:rPr>
                        <a:t> Depth Range</a:t>
                      </a:r>
                      <a:endParaRPr lang="en-IT" sz="1000" b="1">
                        <a:effectLst/>
                        <a:latin typeface="Century Gothic" panose="020B0502020202020204" pitchFamily="34" charset="0"/>
                        <a:ea typeface="MS ??"/>
                        <a:cs typeface="Cambria" panose="02040503050406030204" pitchFamily="18" charset="0"/>
                      </a:endParaRPr>
                    </a:p>
                  </a:txBody>
                  <a:tcPr marL="68580" marR="68580" marT="0" marB="0" anchor="ctr"/>
                </a:tc>
                <a:extLst>
                  <a:ext uri="{0D108BD9-81ED-4DB2-BD59-A6C34878D82A}">
                    <a16:rowId xmlns:a16="http://schemas.microsoft.com/office/drawing/2014/main" val="3417858845"/>
                  </a:ext>
                </a:extLst>
              </a:tr>
              <a:tr h="215900">
                <a:tc>
                  <a:txBody>
                    <a:bodyPr/>
                    <a:lstStyle/>
                    <a:p>
                      <a:pPr algn="just">
                        <a:lnSpc>
                          <a:spcPct val="110000"/>
                        </a:lnSpc>
                        <a:spcAft>
                          <a:spcPts val="600"/>
                        </a:spcAft>
                      </a:pPr>
                      <a:r>
                        <a:rPr lang="en-US" sz="1000">
                          <a:effectLst/>
                          <a:latin typeface="Century Gothic" panose="020B0502020202020204" pitchFamily="34" charset="0"/>
                        </a:rPr>
                        <a:t>ISC-GEM</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just">
                        <a:lnSpc>
                          <a:spcPct val="110000"/>
                        </a:lnSpc>
                        <a:spcAft>
                          <a:spcPts val="600"/>
                        </a:spcAft>
                      </a:pPr>
                      <a:r>
                        <a:rPr lang="en-US" sz="1000">
                          <a:effectLst/>
                          <a:latin typeface="Century Gothic" panose="020B0502020202020204" pitchFamily="34" charset="0"/>
                        </a:rPr>
                        <a:t>1525</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4.96 - 8.02</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Mw</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1906 - 2016</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5.0 - 274.1</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624425457"/>
                  </a:ext>
                </a:extLst>
              </a:tr>
              <a:tr h="215900">
                <a:tc>
                  <a:txBody>
                    <a:bodyPr/>
                    <a:lstStyle/>
                    <a:p>
                      <a:pPr algn="just">
                        <a:lnSpc>
                          <a:spcPct val="110000"/>
                        </a:lnSpc>
                        <a:spcAft>
                          <a:spcPts val="600"/>
                        </a:spcAft>
                      </a:pPr>
                      <a:r>
                        <a:rPr lang="en-US" sz="1000">
                          <a:effectLst/>
                          <a:latin typeface="Century Gothic" panose="020B0502020202020204" pitchFamily="34" charset="0"/>
                        </a:rPr>
                        <a:t>ISV-Rev</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just">
                        <a:lnSpc>
                          <a:spcPct val="110000"/>
                        </a:lnSpc>
                        <a:spcAft>
                          <a:spcPts val="600"/>
                        </a:spcAft>
                      </a:pPr>
                      <a:r>
                        <a:rPr lang="en-US" sz="1000">
                          <a:effectLst/>
                          <a:latin typeface="Century Gothic" panose="020B0502020202020204" pitchFamily="34" charset="0"/>
                        </a:rPr>
                        <a:t>51093</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tabLst>
                          <a:tab pos="-457200" algn="l"/>
                          <a:tab pos="685800" algn="l"/>
                        </a:tabLst>
                      </a:pPr>
                      <a:r>
                        <a:rPr lang="en-US" sz="1000">
                          <a:effectLst/>
                          <a:latin typeface="Century Gothic" panose="020B0502020202020204" pitchFamily="34" charset="0"/>
                        </a:rPr>
                        <a:t>2.0 - 8.4</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Various types</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1906 - 2018</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0.0 - 441.4</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136415903"/>
                  </a:ext>
                </a:extLst>
              </a:tr>
              <a:tr h="215900">
                <a:tc>
                  <a:txBody>
                    <a:bodyPr/>
                    <a:lstStyle/>
                    <a:p>
                      <a:pPr algn="just">
                        <a:lnSpc>
                          <a:spcPct val="110000"/>
                        </a:lnSpc>
                        <a:spcAft>
                          <a:spcPts val="600"/>
                        </a:spcAft>
                      </a:pPr>
                      <a:r>
                        <a:rPr lang="en-US" sz="1000">
                          <a:effectLst/>
                          <a:latin typeface="Century Gothic" panose="020B0502020202020204" pitchFamily="34" charset="0"/>
                        </a:rPr>
                        <a:t>GCMT</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just">
                        <a:lnSpc>
                          <a:spcPct val="110000"/>
                        </a:lnSpc>
                        <a:spcAft>
                          <a:spcPts val="600"/>
                        </a:spcAft>
                      </a:pPr>
                      <a:r>
                        <a:rPr lang="en-US" sz="1000">
                          <a:effectLst/>
                          <a:latin typeface="Century Gothic" panose="020B0502020202020204" pitchFamily="34" charset="0"/>
                        </a:rPr>
                        <a:t>814</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tabLst>
                          <a:tab pos="-457200" algn="l"/>
                          <a:tab pos="685800" algn="l"/>
                        </a:tabLst>
                      </a:pPr>
                      <a:r>
                        <a:rPr lang="en-US" sz="1000">
                          <a:effectLst/>
                          <a:latin typeface="Century Gothic" panose="020B0502020202020204" pitchFamily="34" charset="0"/>
                        </a:rPr>
                        <a:t>4.64 - 7.61</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Mw</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1976 - 2017</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2.7 - 400.6</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992389905"/>
                  </a:ext>
                </a:extLst>
              </a:tr>
              <a:tr h="215900">
                <a:tc>
                  <a:txBody>
                    <a:bodyPr/>
                    <a:lstStyle/>
                    <a:p>
                      <a:pPr algn="just">
                        <a:lnSpc>
                          <a:spcPct val="110000"/>
                        </a:lnSpc>
                        <a:spcAft>
                          <a:spcPts val="600"/>
                        </a:spcAft>
                      </a:pPr>
                      <a:r>
                        <a:rPr lang="en-US" sz="1000">
                          <a:effectLst/>
                          <a:latin typeface="Century Gothic" panose="020B0502020202020204" pitchFamily="34" charset="0"/>
                        </a:rPr>
                        <a:t>USGS-NEIC</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just">
                        <a:lnSpc>
                          <a:spcPct val="110000"/>
                        </a:lnSpc>
                        <a:spcAft>
                          <a:spcPts val="600"/>
                        </a:spcAft>
                      </a:pPr>
                      <a:r>
                        <a:rPr lang="en-US" sz="1000">
                          <a:effectLst/>
                          <a:latin typeface="Century Gothic" panose="020B0502020202020204" pitchFamily="34" charset="0"/>
                        </a:rPr>
                        <a:t>15804</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tabLst>
                          <a:tab pos="-457200" algn="l"/>
                          <a:tab pos="685800" algn="l"/>
                        </a:tabLst>
                      </a:pPr>
                      <a:r>
                        <a:rPr lang="en-US" sz="1000">
                          <a:effectLst/>
                          <a:latin typeface="Century Gothic" panose="020B0502020202020204" pitchFamily="34" charset="0"/>
                        </a:rPr>
                        <a:t>2.9 - 7.8</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Mw, Ms, mb</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l">
                        <a:lnSpc>
                          <a:spcPct val="110000"/>
                        </a:lnSpc>
                        <a:spcAft>
                          <a:spcPts val="600"/>
                        </a:spcAft>
                      </a:pPr>
                      <a:r>
                        <a:rPr lang="en-US" sz="1000">
                          <a:effectLst/>
                          <a:latin typeface="Century Gothic" panose="020B0502020202020204" pitchFamily="34" charset="0"/>
                        </a:rPr>
                        <a:t>1902 - 2020</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0.0 - 400.57</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158975424"/>
                  </a:ext>
                </a:extLst>
              </a:tr>
              <a:tr h="215900">
                <a:tc>
                  <a:txBody>
                    <a:bodyPr/>
                    <a:lstStyle/>
                    <a:p>
                      <a:pPr algn="just">
                        <a:lnSpc>
                          <a:spcPct val="110000"/>
                        </a:lnSpc>
                        <a:spcAft>
                          <a:spcPts val="600"/>
                        </a:spcAft>
                      </a:pPr>
                      <a:r>
                        <a:rPr lang="en-US" sz="1000">
                          <a:effectLst/>
                          <a:latin typeface="Century Gothic" panose="020B0502020202020204" pitchFamily="34" charset="0"/>
                        </a:rPr>
                        <a:t>GEM-GEHC</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just">
                        <a:lnSpc>
                          <a:spcPct val="110000"/>
                        </a:lnSpc>
                        <a:spcAft>
                          <a:spcPts val="600"/>
                        </a:spcAft>
                      </a:pPr>
                      <a:r>
                        <a:rPr lang="en-US" sz="1000">
                          <a:effectLst/>
                          <a:latin typeface="Century Gothic" panose="020B0502020202020204" pitchFamily="34" charset="0"/>
                        </a:rPr>
                        <a:t>24</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tabLst>
                          <a:tab pos="-457200" algn="l"/>
                          <a:tab pos="685800" algn="l"/>
                        </a:tabLst>
                      </a:pPr>
                      <a:r>
                        <a:rPr lang="en-US" sz="1000">
                          <a:effectLst/>
                          <a:latin typeface="Century Gothic" panose="020B0502020202020204" pitchFamily="34" charset="0"/>
                        </a:rPr>
                        <a:t>7.0 - 8.3</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Mw, Ms</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l">
                        <a:lnSpc>
                          <a:spcPct val="110000"/>
                        </a:lnSpc>
                        <a:spcAft>
                          <a:spcPts val="600"/>
                        </a:spcAft>
                      </a:pPr>
                      <a:r>
                        <a:rPr lang="en-US" sz="1000">
                          <a:effectLst/>
                          <a:latin typeface="Century Gothic" panose="020B0502020202020204" pitchFamily="34" charset="0"/>
                        </a:rPr>
                        <a:t>1052 - 1902</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20.0 - 200.0</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797082635"/>
                  </a:ext>
                </a:extLst>
              </a:tr>
              <a:tr h="215900">
                <a:tc>
                  <a:txBody>
                    <a:bodyPr/>
                    <a:lstStyle/>
                    <a:p>
                      <a:pPr algn="just">
                        <a:lnSpc>
                          <a:spcPct val="110000"/>
                        </a:lnSpc>
                        <a:spcAft>
                          <a:spcPts val="600"/>
                        </a:spcAft>
                      </a:pPr>
                      <a:r>
                        <a:rPr lang="en-US" sz="1000">
                          <a:effectLst/>
                          <a:latin typeface="Century Gothic" panose="020B0502020202020204" pitchFamily="34" charset="0"/>
                        </a:rPr>
                        <a:t>EMCA – Hist.</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just">
                        <a:lnSpc>
                          <a:spcPct val="110000"/>
                        </a:lnSpc>
                        <a:spcAft>
                          <a:spcPts val="600"/>
                        </a:spcAft>
                      </a:pPr>
                      <a:r>
                        <a:rPr lang="en-US" sz="1000">
                          <a:effectLst/>
                          <a:latin typeface="Century Gothic" panose="020B0502020202020204" pitchFamily="34" charset="0"/>
                        </a:rPr>
                        <a:t>173</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tabLst>
                          <a:tab pos="-457200" algn="l"/>
                          <a:tab pos="685800" algn="l"/>
                        </a:tabLst>
                      </a:pPr>
                      <a:r>
                        <a:rPr lang="en-US" sz="1000">
                          <a:effectLst/>
                          <a:latin typeface="Century Gothic" panose="020B0502020202020204" pitchFamily="34" charset="0"/>
                        </a:rPr>
                        <a:t>3.5 - 8.3</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Mlh</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l">
                        <a:lnSpc>
                          <a:spcPct val="110000"/>
                        </a:lnSpc>
                        <a:spcAft>
                          <a:spcPts val="600"/>
                        </a:spcAft>
                      </a:pPr>
                      <a:r>
                        <a:rPr lang="en-US" sz="1000">
                          <a:effectLst/>
                          <a:latin typeface="Century Gothic" panose="020B0502020202020204" pitchFamily="34" charset="0"/>
                        </a:rPr>
                        <a:t>-2000 - 1898</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3.0 - 180.0</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104851200"/>
                  </a:ext>
                </a:extLst>
              </a:tr>
              <a:tr h="215900">
                <a:tc>
                  <a:txBody>
                    <a:bodyPr/>
                    <a:lstStyle/>
                    <a:p>
                      <a:pPr algn="just">
                        <a:lnSpc>
                          <a:spcPct val="110000"/>
                        </a:lnSpc>
                        <a:spcAft>
                          <a:spcPts val="600"/>
                        </a:spcAft>
                      </a:pPr>
                      <a:r>
                        <a:rPr lang="en-US" sz="1000">
                          <a:effectLst/>
                          <a:latin typeface="Century Gothic" panose="020B0502020202020204" pitchFamily="34" charset="0"/>
                        </a:rPr>
                        <a:t>EMCA – Inst.</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just">
                        <a:lnSpc>
                          <a:spcPct val="110000"/>
                        </a:lnSpc>
                        <a:spcAft>
                          <a:spcPts val="600"/>
                        </a:spcAft>
                      </a:pPr>
                      <a:r>
                        <a:rPr lang="en-US" sz="1000">
                          <a:effectLst/>
                          <a:latin typeface="Century Gothic" panose="020B0502020202020204" pitchFamily="34" charset="0"/>
                        </a:rPr>
                        <a:t>30700</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tabLst>
                          <a:tab pos="-457200" algn="l"/>
                          <a:tab pos="685800" algn="l"/>
                        </a:tabLst>
                      </a:pPr>
                      <a:r>
                        <a:rPr lang="en-US" sz="1000">
                          <a:effectLst/>
                          <a:latin typeface="Century Gothic" panose="020B0502020202020204" pitchFamily="34" charset="0"/>
                        </a:rPr>
                        <a:t>2.0 - 8.2</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Mlh</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l">
                        <a:lnSpc>
                          <a:spcPct val="110000"/>
                        </a:lnSpc>
                        <a:spcAft>
                          <a:spcPts val="600"/>
                        </a:spcAft>
                      </a:pPr>
                      <a:r>
                        <a:rPr lang="en-US" sz="1000">
                          <a:effectLst/>
                          <a:latin typeface="Century Gothic" panose="020B0502020202020204" pitchFamily="34" charset="0"/>
                        </a:rPr>
                        <a:t>1901 - 2009</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dirty="0">
                          <a:effectLst/>
                          <a:latin typeface="Century Gothic" panose="020B0502020202020204" pitchFamily="34" charset="0"/>
                        </a:rPr>
                        <a:t>0.0 - 404.0</a:t>
                      </a:r>
                      <a:endParaRPr lang="en-IT" sz="12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003009592"/>
                  </a:ext>
                </a:extLst>
              </a:tr>
            </a:tbl>
          </a:graphicData>
        </a:graphic>
      </p:graphicFrame>
      <p:graphicFrame>
        <p:nvGraphicFramePr>
          <p:cNvPr id="3" name="Table 2">
            <a:extLst>
              <a:ext uri="{FF2B5EF4-FFF2-40B4-BE49-F238E27FC236}">
                <a16:creationId xmlns:a16="http://schemas.microsoft.com/office/drawing/2014/main" id="{B40A36A2-7BAB-334B-8739-7CF794F8CD46}"/>
              </a:ext>
            </a:extLst>
          </p:cNvPr>
          <p:cNvGraphicFramePr>
            <a:graphicFrameLocks noGrp="1"/>
          </p:cNvGraphicFramePr>
          <p:nvPr>
            <p:extLst>
              <p:ext uri="{D42A27DB-BD31-4B8C-83A1-F6EECF244321}">
                <p14:modId xmlns:p14="http://schemas.microsoft.com/office/powerpoint/2010/main" val="1652677318"/>
              </p:ext>
            </p:extLst>
          </p:nvPr>
        </p:nvGraphicFramePr>
        <p:xfrm>
          <a:off x="490174" y="4630805"/>
          <a:ext cx="5762627" cy="1295400"/>
        </p:xfrm>
        <a:graphic>
          <a:graphicData uri="http://schemas.openxmlformats.org/drawingml/2006/table">
            <a:tbl>
              <a:tblPr firstRow="1" bandRow="1">
                <a:tableStyleId>{5C22544A-7EE6-4342-B048-85BDC9FD1C3A}</a:tableStyleId>
              </a:tblPr>
              <a:tblGrid>
                <a:gridCol w="944774">
                  <a:extLst>
                    <a:ext uri="{9D8B030D-6E8A-4147-A177-3AD203B41FA5}">
                      <a16:colId xmlns:a16="http://schemas.microsoft.com/office/drawing/2014/main" val="2911070534"/>
                    </a:ext>
                  </a:extLst>
                </a:gridCol>
                <a:gridCol w="946246">
                  <a:extLst>
                    <a:ext uri="{9D8B030D-6E8A-4147-A177-3AD203B41FA5}">
                      <a16:colId xmlns:a16="http://schemas.microsoft.com/office/drawing/2014/main" val="949791270"/>
                    </a:ext>
                  </a:extLst>
                </a:gridCol>
                <a:gridCol w="990292">
                  <a:extLst>
                    <a:ext uri="{9D8B030D-6E8A-4147-A177-3AD203B41FA5}">
                      <a16:colId xmlns:a16="http://schemas.microsoft.com/office/drawing/2014/main" val="1895989392"/>
                    </a:ext>
                  </a:extLst>
                </a:gridCol>
                <a:gridCol w="990929">
                  <a:extLst>
                    <a:ext uri="{9D8B030D-6E8A-4147-A177-3AD203B41FA5}">
                      <a16:colId xmlns:a16="http://schemas.microsoft.com/office/drawing/2014/main" val="2961102450"/>
                    </a:ext>
                  </a:extLst>
                </a:gridCol>
                <a:gridCol w="887698">
                  <a:extLst>
                    <a:ext uri="{9D8B030D-6E8A-4147-A177-3AD203B41FA5}">
                      <a16:colId xmlns:a16="http://schemas.microsoft.com/office/drawing/2014/main" val="2480532609"/>
                    </a:ext>
                  </a:extLst>
                </a:gridCol>
                <a:gridCol w="1002688">
                  <a:extLst>
                    <a:ext uri="{9D8B030D-6E8A-4147-A177-3AD203B41FA5}">
                      <a16:colId xmlns:a16="http://schemas.microsoft.com/office/drawing/2014/main" val="81390185"/>
                    </a:ext>
                  </a:extLst>
                </a:gridCol>
              </a:tblGrid>
              <a:tr h="215900">
                <a:tc>
                  <a:txBody>
                    <a:bodyPr/>
                    <a:lstStyle/>
                    <a:p>
                      <a:pPr algn="ctr">
                        <a:lnSpc>
                          <a:spcPct val="110000"/>
                        </a:lnSpc>
                      </a:pPr>
                      <a:r>
                        <a:rPr lang="en-US" sz="1000" dirty="0">
                          <a:effectLst/>
                          <a:latin typeface="Century Gothic" panose="020B0502020202020204" pitchFamily="34" charset="0"/>
                        </a:rPr>
                        <a:t>Source</a:t>
                      </a:r>
                      <a:endParaRPr lang="en-IT" sz="1000" b="1" dirty="0">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000">
                          <a:effectLst/>
                          <a:latin typeface="Century Gothic" panose="020B0502020202020204" pitchFamily="34" charset="0"/>
                        </a:rPr>
                        <a:t>N. of Events</a:t>
                      </a:r>
                      <a:endParaRPr lang="en-IT" sz="1000" b="1">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000">
                          <a:effectLst/>
                          <a:latin typeface="Century Gothic" panose="020B0502020202020204" pitchFamily="34" charset="0"/>
                        </a:rPr>
                        <a:t>Mag. Range</a:t>
                      </a:r>
                      <a:endParaRPr lang="en-IT" sz="1000" b="1">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000">
                          <a:effectLst/>
                          <a:latin typeface="Century Gothic" panose="020B0502020202020204" pitchFamily="34" charset="0"/>
                        </a:rPr>
                        <a:t>Mag. Type</a:t>
                      </a:r>
                      <a:endParaRPr lang="en-IT" sz="1000" b="1">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000">
                          <a:effectLst/>
                          <a:latin typeface="Century Gothic" panose="020B0502020202020204" pitchFamily="34" charset="0"/>
                        </a:rPr>
                        <a:t>Year Range</a:t>
                      </a:r>
                      <a:endParaRPr lang="en-IT" sz="1000" b="1">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just">
                        <a:lnSpc>
                          <a:spcPct val="110000"/>
                        </a:lnSpc>
                      </a:pPr>
                      <a:r>
                        <a:rPr lang="en-US" sz="1000" dirty="0">
                          <a:effectLst/>
                          <a:latin typeface="Century Gothic" panose="020B0502020202020204" pitchFamily="34" charset="0"/>
                        </a:rPr>
                        <a:t> Depth Range </a:t>
                      </a:r>
                      <a:endParaRPr lang="en-IT" sz="1000" b="1" dirty="0">
                        <a:effectLst/>
                        <a:latin typeface="Century Gothic" panose="020B0502020202020204" pitchFamily="34" charset="0"/>
                        <a:ea typeface="MS ??"/>
                        <a:cs typeface="Cambria" panose="02040503050406030204" pitchFamily="18" charset="0"/>
                      </a:endParaRPr>
                    </a:p>
                  </a:txBody>
                  <a:tcPr marL="68580" marR="68580" marT="0" marB="0" anchor="ctr"/>
                </a:tc>
                <a:extLst>
                  <a:ext uri="{0D108BD9-81ED-4DB2-BD59-A6C34878D82A}">
                    <a16:rowId xmlns:a16="http://schemas.microsoft.com/office/drawing/2014/main" val="427057650"/>
                  </a:ext>
                </a:extLst>
              </a:tr>
              <a:tr h="215900">
                <a:tc>
                  <a:txBody>
                    <a:bodyPr/>
                    <a:lstStyle/>
                    <a:p>
                      <a:pPr algn="just">
                        <a:lnSpc>
                          <a:spcPct val="110000"/>
                        </a:lnSpc>
                        <a:spcAft>
                          <a:spcPts val="600"/>
                        </a:spcAft>
                      </a:pPr>
                      <a:r>
                        <a:rPr lang="en-US" sz="1000">
                          <a:effectLst/>
                          <a:latin typeface="Century Gothic" panose="020B0502020202020204" pitchFamily="34" charset="0"/>
                        </a:rPr>
                        <a:t>Kazakhstan</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just">
                        <a:lnSpc>
                          <a:spcPct val="110000"/>
                        </a:lnSpc>
                        <a:spcAft>
                          <a:spcPts val="600"/>
                        </a:spcAft>
                      </a:pPr>
                      <a:r>
                        <a:rPr lang="en-US" sz="1000">
                          <a:effectLst/>
                          <a:latin typeface="Century Gothic" panose="020B0502020202020204" pitchFamily="34" charset="0"/>
                        </a:rPr>
                        <a:t>30930</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2.1 - 8.3 (Ms)</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Kp, Mlh, Ms</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-250 - 2020</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0 - 210</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440612453"/>
                  </a:ext>
                </a:extLst>
              </a:tr>
              <a:tr h="215900">
                <a:tc>
                  <a:txBody>
                    <a:bodyPr/>
                    <a:lstStyle/>
                    <a:p>
                      <a:pPr algn="just">
                        <a:lnSpc>
                          <a:spcPct val="110000"/>
                        </a:lnSpc>
                        <a:spcAft>
                          <a:spcPts val="600"/>
                        </a:spcAft>
                      </a:pPr>
                      <a:r>
                        <a:rPr lang="en-US" sz="1000">
                          <a:effectLst/>
                          <a:latin typeface="Century Gothic" panose="020B0502020202020204" pitchFamily="34" charset="0"/>
                        </a:rPr>
                        <a:t>Kyrgyzstan</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just">
                        <a:lnSpc>
                          <a:spcPct val="110000"/>
                        </a:lnSpc>
                        <a:spcAft>
                          <a:spcPts val="600"/>
                        </a:spcAft>
                      </a:pPr>
                      <a:r>
                        <a:rPr lang="en-US" sz="1000">
                          <a:effectLst/>
                          <a:latin typeface="Century Gothic" panose="020B0502020202020204" pitchFamily="34" charset="0"/>
                        </a:rPr>
                        <a:t>34434</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2.2 - 7.7 (Ms)</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Kr, Mlh, Ms</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-250 - 2020</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0 - 99</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16998219"/>
                  </a:ext>
                </a:extLst>
              </a:tr>
              <a:tr h="215900">
                <a:tc>
                  <a:txBody>
                    <a:bodyPr/>
                    <a:lstStyle/>
                    <a:p>
                      <a:pPr algn="just">
                        <a:lnSpc>
                          <a:spcPct val="110000"/>
                        </a:lnSpc>
                        <a:spcAft>
                          <a:spcPts val="600"/>
                        </a:spcAft>
                      </a:pPr>
                      <a:r>
                        <a:rPr lang="en-US" sz="1000">
                          <a:effectLst/>
                          <a:latin typeface="Century Gothic" panose="020B0502020202020204" pitchFamily="34" charset="0"/>
                        </a:rPr>
                        <a:t>Tajikistan</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just">
                        <a:lnSpc>
                          <a:spcPct val="110000"/>
                        </a:lnSpc>
                        <a:spcAft>
                          <a:spcPts val="600"/>
                        </a:spcAft>
                      </a:pPr>
                      <a:r>
                        <a:rPr lang="en-US" sz="1000">
                          <a:effectLst/>
                          <a:latin typeface="Century Gothic" panose="020B0502020202020204" pitchFamily="34" charset="0"/>
                        </a:rPr>
                        <a:t>66602</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4.0 – 16.5 (Kr)</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Kr</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1962-1991</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0 - 350</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55235391"/>
                  </a:ext>
                </a:extLst>
              </a:tr>
              <a:tr h="215900">
                <a:tc>
                  <a:txBody>
                    <a:bodyPr/>
                    <a:lstStyle/>
                    <a:p>
                      <a:pPr algn="just">
                        <a:lnSpc>
                          <a:spcPct val="110000"/>
                        </a:lnSpc>
                        <a:spcAft>
                          <a:spcPts val="600"/>
                        </a:spcAft>
                      </a:pPr>
                      <a:r>
                        <a:rPr lang="en-US" sz="1000">
                          <a:effectLst/>
                          <a:latin typeface="Century Gothic" panose="020B0502020202020204" pitchFamily="34" charset="0"/>
                        </a:rPr>
                        <a:t>Uzbekistan</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just">
                        <a:lnSpc>
                          <a:spcPct val="110000"/>
                        </a:lnSpc>
                        <a:spcAft>
                          <a:spcPts val="600"/>
                        </a:spcAft>
                      </a:pPr>
                      <a:r>
                        <a:rPr lang="en-US" sz="1000">
                          <a:effectLst/>
                          <a:latin typeface="Century Gothic" panose="020B0502020202020204" pitchFamily="34" charset="0"/>
                        </a:rPr>
                        <a:t>1837</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3.5 – 9.2 (Mlh)</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Kr, Mlh</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1955-2020</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0 - 35</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901417096"/>
                  </a:ext>
                </a:extLst>
              </a:tr>
              <a:tr h="215900">
                <a:tc>
                  <a:txBody>
                    <a:bodyPr/>
                    <a:lstStyle/>
                    <a:p>
                      <a:pPr algn="just">
                        <a:lnSpc>
                          <a:spcPct val="110000"/>
                        </a:lnSpc>
                        <a:spcAft>
                          <a:spcPts val="600"/>
                        </a:spcAft>
                      </a:pPr>
                      <a:r>
                        <a:rPr lang="en-US" sz="1000">
                          <a:effectLst/>
                          <a:latin typeface="Century Gothic" panose="020B0502020202020204" pitchFamily="34" charset="0"/>
                        </a:rPr>
                        <a:t>Turkmenistan</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just">
                        <a:lnSpc>
                          <a:spcPct val="110000"/>
                        </a:lnSpc>
                        <a:spcAft>
                          <a:spcPts val="600"/>
                        </a:spcAft>
                      </a:pPr>
                      <a:r>
                        <a:rPr lang="en-US" sz="1000">
                          <a:effectLst/>
                          <a:latin typeface="Century Gothic" panose="020B0502020202020204" pitchFamily="34" charset="0"/>
                        </a:rPr>
                        <a:t>4928</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8.6 – 14 (Kp)</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Kp, Mpv</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1997-2008</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l">
                        <a:lnSpc>
                          <a:spcPct val="110000"/>
                        </a:lnSpc>
                        <a:spcAft>
                          <a:spcPts val="600"/>
                        </a:spcAft>
                      </a:pPr>
                      <a:r>
                        <a:rPr lang="en-US" sz="1000" dirty="0">
                          <a:effectLst/>
                          <a:latin typeface="Century Gothic" panose="020B0502020202020204" pitchFamily="34" charset="0"/>
                        </a:rPr>
                        <a:t>0 - 63</a:t>
                      </a:r>
                      <a:endParaRPr lang="en-IT" sz="12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754237974"/>
                  </a:ext>
                </a:extLst>
              </a:tr>
            </a:tbl>
          </a:graphicData>
        </a:graphic>
      </p:graphicFrame>
      <p:sp>
        <p:nvSpPr>
          <p:cNvPr id="6" name="Rectangle 5">
            <a:extLst>
              <a:ext uri="{FF2B5EF4-FFF2-40B4-BE49-F238E27FC236}">
                <a16:creationId xmlns:a16="http://schemas.microsoft.com/office/drawing/2014/main" id="{81D497D9-2542-D741-8FED-0693824F092F}"/>
              </a:ext>
            </a:extLst>
          </p:cNvPr>
          <p:cNvSpPr/>
          <p:nvPr/>
        </p:nvSpPr>
        <p:spPr>
          <a:xfrm>
            <a:off x="2273269" y="1162829"/>
            <a:ext cx="2196435" cy="276999"/>
          </a:xfrm>
          <a:prstGeom prst="rect">
            <a:avLst/>
          </a:prstGeom>
          <a:solidFill>
            <a:schemeClr val="bg1"/>
          </a:solidFill>
          <a:ln w="12700">
            <a:solidFill>
              <a:schemeClr val="tx1"/>
            </a:solidFill>
          </a:ln>
        </p:spPr>
        <p:txBody>
          <a:bodyPr wrap="none">
            <a:spAutoFit/>
          </a:bodyPr>
          <a:lstStyle/>
          <a:p>
            <a:r>
              <a:rPr lang="en-GB" sz="1200" dirty="0">
                <a:latin typeface="Century Gothic" panose="020B0502020202020204" pitchFamily="34" charset="0"/>
                <a:ea typeface="MS Mincho" panose="02020609040205080304" pitchFamily="49" charset="-128"/>
                <a:cs typeface="Times New Roman" panose="02020603050405020304" pitchFamily="18" charset="0"/>
              </a:rPr>
              <a:t>Global / Regional Datasets</a:t>
            </a:r>
            <a:endParaRPr lang="en-GB" sz="1200" dirty="0"/>
          </a:p>
        </p:txBody>
      </p:sp>
      <p:sp>
        <p:nvSpPr>
          <p:cNvPr id="9" name="Rectangle 8">
            <a:extLst>
              <a:ext uri="{FF2B5EF4-FFF2-40B4-BE49-F238E27FC236}">
                <a16:creationId xmlns:a16="http://schemas.microsoft.com/office/drawing/2014/main" id="{0773AB1E-C9EF-6E4D-832C-22F715B422E8}"/>
              </a:ext>
            </a:extLst>
          </p:cNvPr>
          <p:cNvSpPr/>
          <p:nvPr/>
        </p:nvSpPr>
        <p:spPr>
          <a:xfrm>
            <a:off x="2729323" y="4289590"/>
            <a:ext cx="1284326" cy="276999"/>
          </a:xfrm>
          <a:prstGeom prst="rect">
            <a:avLst/>
          </a:prstGeom>
          <a:solidFill>
            <a:schemeClr val="bg1"/>
          </a:solidFill>
          <a:ln w="12700">
            <a:solidFill>
              <a:schemeClr val="tx1"/>
            </a:solidFill>
          </a:ln>
        </p:spPr>
        <p:txBody>
          <a:bodyPr wrap="none">
            <a:spAutoFit/>
          </a:bodyPr>
          <a:lstStyle/>
          <a:p>
            <a:r>
              <a:rPr lang="en-GB" sz="1200" dirty="0">
                <a:latin typeface="Century Gothic" panose="020B0502020202020204" pitchFamily="34" charset="0"/>
                <a:ea typeface="MS Mincho" panose="02020609040205080304" pitchFamily="49" charset="-128"/>
                <a:cs typeface="Times New Roman" panose="02020603050405020304" pitchFamily="18" charset="0"/>
              </a:rPr>
              <a:t>Local Datasets</a:t>
            </a:r>
            <a:endParaRPr lang="en-GB" sz="1200" dirty="0"/>
          </a:p>
        </p:txBody>
      </p:sp>
      <p:sp>
        <p:nvSpPr>
          <p:cNvPr id="4" name="Rounded Rectangle 3">
            <a:extLst>
              <a:ext uri="{FF2B5EF4-FFF2-40B4-BE49-F238E27FC236}">
                <a16:creationId xmlns:a16="http://schemas.microsoft.com/office/drawing/2014/main" id="{7435F91F-5C91-3D44-8191-8981A550A39C}"/>
              </a:ext>
            </a:extLst>
          </p:cNvPr>
          <p:cNvSpPr/>
          <p:nvPr/>
        </p:nvSpPr>
        <p:spPr>
          <a:xfrm>
            <a:off x="7155395" y="448894"/>
            <a:ext cx="2160165" cy="527539"/>
          </a:xfrm>
          <a:prstGeom prst="roundRect">
            <a:avLst/>
          </a:prstGeom>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Merge Sources</a:t>
            </a:r>
          </a:p>
        </p:txBody>
      </p:sp>
      <p:sp>
        <p:nvSpPr>
          <p:cNvPr id="10" name="Rounded Rectangle 9">
            <a:extLst>
              <a:ext uri="{FF2B5EF4-FFF2-40B4-BE49-F238E27FC236}">
                <a16:creationId xmlns:a16="http://schemas.microsoft.com/office/drawing/2014/main" id="{F10C0313-EA68-2A43-BA0A-3D6370875E5E}"/>
              </a:ext>
            </a:extLst>
          </p:cNvPr>
          <p:cNvSpPr/>
          <p:nvPr/>
        </p:nvSpPr>
        <p:spPr>
          <a:xfrm>
            <a:off x="7232061" y="1516374"/>
            <a:ext cx="2006834" cy="527539"/>
          </a:xfrm>
          <a:prstGeom prst="roundRect">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Duplicate Finding</a:t>
            </a:r>
          </a:p>
        </p:txBody>
      </p:sp>
      <p:sp>
        <p:nvSpPr>
          <p:cNvPr id="11" name="Rounded Rectangle 10">
            <a:extLst>
              <a:ext uri="{FF2B5EF4-FFF2-40B4-BE49-F238E27FC236}">
                <a16:creationId xmlns:a16="http://schemas.microsoft.com/office/drawing/2014/main" id="{A7D8A7E4-38ED-D342-96F4-F62A5327C190}"/>
              </a:ext>
            </a:extLst>
          </p:cNvPr>
          <p:cNvSpPr/>
          <p:nvPr/>
        </p:nvSpPr>
        <p:spPr>
          <a:xfrm>
            <a:off x="7184250" y="2953798"/>
            <a:ext cx="2102457" cy="527539"/>
          </a:xfrm>
          <a:prstGeom prst="roundRect">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Solution Selection</a:t>
            </a:r>
          </a:p>
        </p:txBody>
      </p:sp>
      <p:cxnSp>
        <p:nvCxnSpPr>
          <p:cNvPr id="12" name="Elbow Connector 11">
            <a:extLst>
              <a:ext uri="{FF2B5EF4-FFF2-40B4-BE49-F238E27FC236}">
                <a16:creationId xmlns:a16="http://schemas.microsoft.com/office/drawing/2014/main" id="{EFE5D4AC-9768-9244-8D5B-4EDE51CA4EF3}"/>
              </a:ext>
            </a:extLst>
          </p:cNvPr>
          <p:cNvCxnSpPr>
            <a:cxnSpLocks/>
            <a:stCxn id="2" idx="3"/>
            <a:endCxn id="4" idx="1"/>
          </p:cNvCxnSpPr>
          <p:nvPr/>
        </p:nvCxnSpPr>
        <p:spPr>
          <a:xfrm flipV="1">
            <a:off x="6252800" y="712664"/>
            <a:ext cx="902595" cy="1649894"/>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12">
            <a:extLst>
              <a:ext uri="{FF2B5EF4-FFF2-40B4-BE49-F238E27FC236}">
                <a16:creationId xmlns:a16="http://schemas.microsoft.com/office/drawing/2014/main" id="{A4C3FEB0-4F89-8549-A80A-D3F8B3874159}"/>
              </a:ext>
            </a:extLst>
          </p:cNvPr>
          <p:cNvCxnSpPr>
            <a:cxnSpLocks/>
            <a:stCxn id="3" idx="3"/>
            <a:endCxn id="4" idx="1"/>
          </p:cNvCxnSpPr>
          <p:nvPr/>
        </p:nvCxnSpPr>
        <p:spPr>
          <a:xfrm flipV="1">
            <a:off x="6252801" y="712664"/>
            <a:ext cx="902594" cy="4565841"/>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238F47A-8825-254B-95FB-14EEF3C07032}"/>
              </a:ext>
            </a:extLst>
          </p:cNvPr>
          <p:cNvCxnSpPr>
            <a:cxnSpLocks/>
            <a:stCxn id="10" idx="2"/>
            <a:endCxn id="11" idx="0"/>
          </p:cNvCxnSpPr>
          <p:nvPr/>
        </p:nvCxnSpPr>
        <p:spPr>
          <a:xfrm>
            <a:off x="8235478" y="2043913"/>
            <a:ext cx="1" cy="90988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A70592D-9A4D-6243-8B1C-6D5795A406AE}"/>
              </a:ext>
            </a:extLst>
          </p:cNvPr>
          <p:cNvCxnSpPr>
            <a:cxnSpLocks/>
            <a:stCxn id="4" idx="2"/>
            <a:endCxn id="10" idx="0"/>
          </p:cNvCxnSpPr>
          <p:nvPr/>
        </p:nvCxnSpPr>
        <p:spPr>
          <a:xfrm>
            <a:off x="8235478" y="976433"/>
            <a:ext cx="0" cy="5399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6" name="Rounded Rectangle 45">
            <a:extLst>
              <a:ext uri="{FF2B5EF4-FFF2-40B4-BE49-F238E27FC236}">
                <a16:creationId xmlns:a16="http://schemas.microsoft.com/office/drawing/2014/main" id="{EE66E542-3961-8642-8C6E-BC917DC4C519}"/>
              </a:ext>
            </a:extLst>
          </p:cNvPr>
          <p:cNvSpPr/>
          <p:nvPr/>
        </p:nvSpPr>
        <p:spPr>
          <a:xfrm>
            <a:off x="8626983" y="2243893"/>
            <a:ext cx="2102457" cy="527539"/>
          </a:xfrm>
          <a:prstGeom prst="roundRect">
            <a:avLst/>
          </a:prstGeom>
          <a:solidFill>
            <a:srgbClr val="00B0F0"/>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Priority Rules</a:t>
            </a:r>
          </a:p>
        </p:txBody>
      </p:sp>
      <p:cxnSp>
        <p:nvCxnSpPr>
          <p:cNvPr id="49" name="Elbow Connector 48">
            <a:extLst>
              <a:ext uri="{FF2B5EF4-FFF2-40B4-BE49-F238E27FC236}">
                <a16:creationId xmlns:a16="http://schemas.microsoft.com/office/drawing/2014/main" id="{77AF946C-D55F-7A48-944C-C9B6F2C89DEF}"/>
              </a:ext>
            </a:extLst>
          </p:cNvPr>
          <p:cNvCxnSpPr>
            <a:stCxn id="46" idx="2"/>
            <a:endCxn id="11" idx="3"/>
          </p:cNvCxnSpPr>
          <p:nvPr/>
        </p:nvCxnSpPr>
        <p:spPr>
          <a:xfrm rot="5400000">
            <a:off x="9259392" y="2798748"/>
            <a:ext cx="446136" cy="391505"/>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6" name="Rounded Rectangle 55">
            <a:extLst>
              <a:ext uri="{FF2B5EF4-FFF2-40B4-BE49-F238E27FC236}">
                <a16:creationId xmlns:a16="http://schemas.microsoft.com/office/drawing/2014/main" id="{1581C456-64DF-DC46-AC25-161412E30422}"/>
              </a:ext>
            </a:extLst>
          </p:cNvPr>
          <p:cNvSpPr/>
          <p:nvPr/>
        </p:nvSpPr>
        <p:spPr>
          <a:xfrm>
            <a:off x="6963016" y="5578870"/>
            <a:ext cx="2544919" cy="527539"/>
          </a:xfrm>
          <a:prstGeom prst="roundRect">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Harmonized Catalogue</a:t>
            </a:r>
          </a:p>
        </p:txBody>
      </p:sp>
      <p:cxnSp>
        <p:nvCxnSpPr>
          <p:cNvPr id="57" name="Straight Arrow Connector 56">
            <a:extLst>
              <a:ext uri="{FF2B5EF4-FFF2-40B4-BE49-F238E27FC236}">
                <a16:creationId xmlns:a16="http://schemas.microsoft.com/office/drawing/2014/main" id="{59B0A043-95E2-9148-96A1-E542B2D9D131}"/>
              </a:ext>
            </a:extLst>
          </p:cNvPr>
          <p:cNvCxnSpPr>
            <a:cxnSpLocks/>
            <a:stCxn id="84" idx="2"/>
            <a:endCxn id="56" idx="0"/>
          </p:cNvCxnSpPr>
          <p:nvPr/>
        </p:nvCxnSpPr>
        <p:spPr>
          <a:xfrm>
            <a:off x="8228258" y="5201224"/>
            <a:ext cx="7218" cy="3776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4" name="Rounded Rectangle 83">
            <a:extLst>
              <a:ext uri="{FF2B5EF4-FFF2-40B4-BE49-F238E27FC236}">
                <a16:creationId xmlns:a16="http://schemas.microsoft.com/office/drawing/2014/main" id="{81C87660-7CC3-4546-B395-FF95F17D91D9}"/>
              </a:ext>
            </a:extLst>
          </p:cNvPr>
          <p:cNvSpPr/>
          <p:nvPr/>
        </p:nvSpPr>
        <p:spPr>
          <a:xfrm>
            <a:off x="7020233" y="4519124"/>
            <a:ext cx="2416049" cy="682100"/>
          </a:xfrm>
          <a:prstGeom prst="roundRect">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Magnitude Homogenisation</a:t>
            </a:r>
          </a:p>
        </p:txBody>
      </p:sp>
      <p:cxnSp>
        <p:nvCxnSpPr>
          <p:cNvPr id="89" name="Straight Arrow Connector 88">
            <a:extLst>
              <a:ext uri="{FF2B5EF4-FFF2-40B4-BE49-F238E27FC236}">
                <a16:creationId xmlns:a16="http://schemas.microsoft.com/office/drawing/2014/main" id="{3CD89CB0-28EE-2046-B73F-0D52A5421B7C}"/>
              </a:ext>
            </a:extLst>
          </p:cNvPr>
          <p:cNvCxnSpPr>
            <a:cxnSpLocks/>
            <a:stCxn id="11" idx="2"/>
            <a:endCxn id="84" idx="0"/>
          </p:cNvCxnSpPr>
          <p:nvPr/>
        </p:nvCxnSpPr>
        <p:spPr>
          <a:xfrm flipH="1">
            <a:off x="8228258" y="3481337"/>
            <a:ext cx="7221" cy="10377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a:extLst>
              <a:ext uri="{FF2B5EF4-FFF2-40B4-BE49-F238E27FC236}">
                <a16:creationId xmlns:a16="http://schemas.microsoft.com/office/drawing/2014/main" id="{425C12A9-79D0-3F4B-BE96-967205556532}"/>
              </a:ext>
            </a:extLst>
          </p:cNvPr>
          <p:cNvSpPr/>
          <p:nvPr/>
        </p:nvSpPr>
        <p:spPr>
          <a:xfrm>
            <a:off x="9092657" y="3668149"/>
            <a:ext cx="1636783" cy="682100"/>
          </a:xfrm>
          <a:prstGeom prst="roundRect">
            <a:avLst/>
          </a:prstGeom>
          <a:solidFill>
            <a:srgbClr val="00B0F0"/>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Conversion Relations</a:t>
            </a:r>
          </a:p>
        </p:txBody>
      </p:sp>
      <p:cxnSp>
        <p:nvCxnSpPr>
          <p:cNvPr id="29" name="Elbow Connector 28">
            <a:extLst>
              <a:ext uri="{FF2B5EF4-FFF2-40B4-BE49-F238E27FC236}">
                <a16:creationId xmlns:a16="http://schemas.microsoft.com/office/drawing/2014/main" id="{51A17A22-F348-1F45-9C10-D7896643D10A}"/>
              </a:ext>
            </a:extLst>
          </p:cNvPr>
          <p:cNvCxnSpPr>
            <a:cxnSpLocks/>
            <a:stCxn id="28" idx="2"/>
            <a:endCxn id="84" idx="3"/>
          </p:cNvCxnSpPr>
          <p:nvPr/>
        </p:nvCxnSpPr>
        <p:spPr>
          <a:xfrm rot="5400000">
            <a:off x="9418704" y="4367828"/>
            <a:ext cx="509925" cy="474767"/>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3218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6E78C29-7862-4727-B356-54B5AB5216DF}"/>
              </a:ext>
            </a:extLst>
          </p:cNvPr>
          <p:cNvSpPr txBox="1"/>
          <p:nvPr/>
        </p:nvSpPr>
        <p:spPr>
          <a:xfrm>
            <a:off x="466724" y="916551"/>
            <a:ext cx="6578596" cy="2758466"/>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All events with different magnitude types must be converted to a reference scale (Mw), using:</a:t>
            </a:r>
          </a:p>
          <a:p>
            <a:pPr marL="285750" indent="-285750" algn="just">
              <a:lnSpc>
                <a:spcPct val="150000"/>
              </a:lnSpc>
              <a:spcAft>
                <a:spcPts val="300"/>
              </a:spcAft>
              <a:buFont typeface="Arial" panose="020B0604020202020204" pitchFamily="34" charset="0"/>
              <a:buChar char="•"/>
            </a:pPr>
            <a:r>
              <a:rPr lang="en-GB" sz="1600" dirty="0">
                <a:latin typeface="Century Gothic" panose="020B0502020202020204" pitchFamily="34" charset="0"/>
                <a:ea typeface="MS Mincho" panose="02020609040205080304" pitchFamily="49" charset="-128"/>
                <a:cs typeface="Times New Roman" panose="02020603050405020304" pitchFamily="18" charset="0"/>
              </a:rPr>
              <a:t>globally calibrated magnitude conversion relations for the most common magnitude scales (Ms, mb, </a:t>
            </a:r>
            <a:r>
              <a:rPr lang="en-GB" sz="1600" dirty="0" err="1">
                <a:latin typeface="Century Gothic" panose="020B0502020202020204" pitchFamily="34" charset="0"/>
                <a:ea typeface="MS Mincho" panose="02020609040205080304" pitchFamily="49" charset="-128"/>
                <a:cs typeface="Times New Roman" panose="02020603050405020304" pitchFamily="18" charset="0"/>
              </a:rPr>
              <a:t>Ml</a:t>
            </a:r>
            <a:r>
              <a:rPr lang="en-GB" sz="1600" dirty="0">
                <a:latin typeface="Century Gothic" panose="020B0502020202020204" pitchFamily="34" charset="0"/>
                <a:ea typeface="MS Mincho" panose="02020609040205080304" pitchFamily="49" charset="-128"/>
                <a:cs typeface="Times New Roman" panose="02020603050405020304" pitchFamily="18" charset="0"/>
              </a:rPr>
              <a:t>)</a:t>
            </a:r>
          </a:p>
          <a:p>
            <a:pPr marL="285750" indent="-285750" algn="just">
              <a:lnSpc>
                <a:spcPct val="150000"/>
              </a:lnSpc>
              <a:spcAft>
                <a:spcPts val="300"/>
              </a:spcAft>
              <a:buFont typeface="Arial" panose="020B0604020202020204" pitchFamily="34" charset="0"/>
              <a:buChar char="•"/>
            </a:pPr>
            <a:r>
              <a:rPr lang="en-GB" sz="1600" dirty="0">
                <a:latin typeface="Century Gothic" panose="020B0502020202020204" pitchFamily="34" charset="0"/>
                <a:ea typeface="MS Mincho" panose="02020609040205080304" pitchFamily="49" charset="-128"/>
                <a:cs typeface="Times New Roman" panose="02020603050405020304" pitchFamily="18" charset="0"/>
              </a:rPr>
              <a:t>ad-hoc relations have been developed using an orthogonal regression approach to convert specific scales (</a:t>
            </a:r>
            <a:r>
              <a:rPr lang="en-GB" sz="1600" dirty="0" err="1">
                <a:latin typeface="Century Gothic" panose="020B0502020202020204" pitchFamily="34" charset="0"/>
                <a:ea typeface="MS Mincho" panose="02020609040205080304" pitchFamily="49" charset="-128"/>
                <a:cs typeface="Times New Roman" panose="02020603050405020304" pitchFamily="18" charset="0"/>
              </a:rPr>
              <a:t>Mpv</a:t>
            </a:r>
            <a:r>
              <a:rPr lang="en-GB" sz="1600" dirty="0">
                <a:latin typeface="Century Gothic" panose="020B0502020202020204" pitchFamily="34" charset="0"/>
                <a:ea typeface="MS Mincho" panose="02020609040205080304" pitchFamily="49" charset="-128"/>
                <a:cs typeface="Times New Roman" panose="02020603050405020304" pitchFamily="18" charset="0"/>
              </a:rPr>
              <a:t> and </a:t>
            </a:r>
            <a:r>
              <a:rPr lang="en-GB" sz="1600" dirty="0" err="1">
                <a:latin typeface="Century Gothic" panose="020B0502020202020204" pitchFamily="34" charset="0"/>
                <a:ea typeface="MS Mincho" panose="02020609040205080304" pitchFamily="49" charset="-128"/>
                <a:cs typeface="Times New Roman" panose="02020603050405020304" pitchFamily="18" charset="0"/>
              </a:rPr>
              <a:t>Mlh</a:t>
            </a:r>
            <a:r>
              <a:rPr lang="en-GB" sz="1600" dirty="0">
                <a:latin typeface="Century Gothic" panose="020B0502020202020204" pitchFamily="34" charset="0"/>
                <a:ea typeface="MS Mincho" panose="02020609040205080304" pitchFamily="49" charset="-128"/>
                <a:cs typeface="Times New Roman" panose="02020603050405020304" pitchFamily="18" charset="0"/>
              </a:rPr>
              <a:t>) to Mw</a:t>
            </a: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Magnitude Conversion</a:t>
            </a:r>
          </a:p>
        </p:txBody>
      </p:sp>
      <p:pic>
        <p:nvPicPr>
          <p:cNvPr id="3" name="Picture 2">
            <a:extLst>
              <a:ext uri="{FF2B5EF4-FFF2-40B4-BE49-F238E27FC236}">
                <a16:creationId xmlns:a16="http://schemas.microsoft.com/office/drawing/2014/main" id="{DB67DC9E-726C-234B-89DC-92FD44EB4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7356" y="3193932"/>
            <a:ext cx="3124302" cy="3124302"/>
          </a:xfrm>
          <a:prstGeom prst="rect">
            <a:avLst/>
          </a:prstGeom>
        </p:spPr>
      </p:pic>
      <p:pic>
        <p:nvPicPr>
          <p:cNvPr id="5" name="Picture 4" descr="Chart, scatter chart&#10;&#10;Description automatically generated">
            <a:extLst>
              <a:ext uri="{FF2B5EF4-FFF2-40B4-BE49-F238E27FC236}">
                <a16:creationId xmlns:a16="http://schemas.microsoft.com/office/drawing/2014/main" id="{FE27431E-6AFF-6F4D-AF0F-C063A83EEF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7356" y="84915"/>
            <a:ext cx="3124302" cy="3124302"/>
          </a:xfrm>
          <a:prstGeom prst="rect">
            <a:avLst/>
          </a:prstGeom>
        </p:spPr>
      </p:pic>
      <p:graphicFrame>
        <p:nvGraphicFramePr>
          <p:cNvPr id="6" name="Table 5">
            <a:extLst>
              <a:ext uri="{FF2B5EF4-FFF2-40B4-BE49-F238E27FC236}">
                <a16:creationId xmlns:a16="http://schemas.microsoft.com/office/drawing/2014/main" id="{6C5A343E-06A5-6541-AEE8-30900E30A94B}"/>
              </a:ext>
            </a:extLst>
          </p:cNvPr>
          <p:cNvGraphicFramePr>
            <a:graphicFrameLocks noGrp="1"/>
          </p:cNvGraphicFramePr>
          <p:nvPr>
            <p:extLst>
              <p:ext uri="{D42A27DB-BD31-4B8C-83A1-F6EECF244321}">
                <p14:modId xmlns:p14="http://schemas.microsoft.com/office/powerpoint/2010/main" val="570695137"/>
              </p:ext>
            </p:extLst>
          </p:nvPr>
        </p:nvGraphicFramePr>
        <p:xfrm>
          <a:off x="649517" y="3777970"/>
          <a:ext cx="6395803" cy="2163479"/>
        </p:xfrm>
        <a:graphic>
          <a:graphicData uri="http://schemas.openxmlformats.org/drawingml/2006/table">
            <a:tbl>
              <a:tblPr firstRow="1" bandRow="1">
                <a:tableStyleId>{5C22544A-7EE6-4342-B048-85BDC9FD1C3A}</a:tableStyleId>
              </a:tblPr>
              <a:tblGrid>
                <a:gridCol w="2348904">
                  <a:extLst>
                    <a:ext uri="{9D8B030D-6E8A-4147-A177-3AD203B41FA5}">
                      <a16:colId xmlns:a16="http://schemas.microsoft.com/office/drawing/2014/main" val="4068145443"/>
                    </a:ext>
                  </a:extLst>
                </a:gridCol>
                <a:gridCol w="4046899">
                  <a:extLst>
                    <a:ext uri="{9D8B030D-6E8A-4147-A177-3AD203B41FA5}">
                      <a16:colId xmlns:a16="http://schemas.microsoft.com/office/drawing/2014/main" val="2289797263"/>
                    </a:ext>
                  </a:extLst>
                </a:gridCol>
              </a:tblGrid>
              <a:tr h="221055">
                <a:tc>
                  <a:txBody>
                    <a:bodyPr/>
                    <a:lstStyle/>
                    <a:p>
                      <a:pPr algn="ctr">
                        <a:lnSpc>
                          <a:spcPct val="110000"/>
                        </a:lnSpc>
                      </a:pPr>
                      <a:r>
                        <a:rPr lang="en-US" sz="1000">
                          <a:effectLst/>
                          <a:latin typeface="Century Gothic" panose="020B0502020202020204" pitchFamily="34" charset="0"/>
                        </a:rPr>
                        <a:t>Type</a:t>
                      </a:r>
                      <a:endParaRPr lang="en-IT" sz="1000" b="1">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000">
                          <a:effectLst/>
                          <a:latin typeface="Century Gothic" panose="020B0502020202020204" pitchFamily="34" charset="0"/>
                        </a:rPr>
                        <a:t>Conversion Rule</a:t>
                      </a:r>
                      <a:endParaRPr lang="en-IT" sz="1000" b="1">
                        <a:effectLst/>
                        <a:latin typeface="Century Gothic" panose="020B0502020202020204" pitchFamily="34" charset="0"/>
                        <a:ea typeface="MS ??"/>
                        <a:cs typeface="Cambria" panose="02040503050406030204" pitchFamily="18" charset="0"/>
                      </a:endParaRPr>
                    </a:p>
                  </a:txBody>
                  <a:tcPr marL="68580" marR="68580" marT="0" marB="0" anchor="ctr"/>
                </a:tc>
                <a:extLst>
                  <a:ext uri="{0D108BD9-81ED-4DB2-BD59-A6C34878D82A}">
                    <a16:rowId xmlns:a16="http://schemas.microsoft.com/office/drawing/2014/main" val="1410929959"/>
                  </a:ext>
                </a:extLst>
              </a:tr>
              <a:tr h="221055">
                <a:tc>
                  <a:txBody>
                    <a:bodyPr/>
                    <a:lstStyle/>
                    <a:p>
                      <a:pPr algn="ctr">
                        <a:lnSpc>
                          <a:spcPct val="110000"/>
                        </a:lnSpc>
                        <a:spcAft>
                          <a:spcPts val="600"/>
                        </a:spcAft>
                      </a:pPr>
                      <a:r>
                        <a:rPr lang="en-US" sz="1000">
                          <a:effectLst/>
                          <a:latin typeface="Century Gothic" panose="020B0502020202020204" pitchFamily="34" charset="0"/>
                        </a:rPr>
                        <a:t>Mw</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ctr">
                        <a:lnSpc>
                          <a:spcPct val="110000"/>
                        </a:lnSpc>
                        <a:spcAft>
                          <a:spcPts val="600"/>
                        </a:spcAft>
                      </a:pPr>
                      <a:r>
                        <a:rPr lang="en-US" sz="1000">
                          <a:effectLst/>
                          <a:latin typeface="Century Gothic" panose="020B0502020202020204" pitchFamily="34" charset="0"/>
                        </a:rPr>
                        <a:t>1:1</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891047404"/>
                  </a:ext>
                </a:extLst>
              </a:tr>
              <a:tr h="221055">
                <a:tc>
                  <a:txBody>
                    <a:bodyPr/>
                    <a:lstStyle/>
                    <a:p>
                      <a:pPr algn="ctr">
                        <a:lnSpc>
                          <a:spcPct val="110000"/>
                        </a:lnSpc>
                        <a:spcAft>
                          <a:spcPts val="600"/>
                        </a:spcAft>
                      </a:pPr>
                      <a:r>
                        <a:rPr lang="en-US" sz="1000">
                          <a:effectLst/>
                          <a:latin typeface="Century Gothic" panose="020B0502020202020204" pitchFamily="34" charset="0"/>
                        </a:rPr>
                        <a:t>Mlh</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ctr">
                        <a:lnSpc>
                          <a:spcPct val="110000"/>
                        </a:lnSpc>
                        <a:spcAft>
                          <a:spcPts val="600"/>
                        </a:spcAft>
                      </a:pPr>
                      <a:r>
                        <a:rPr lang="en-US" sz="1000" b="1" dirty="0">
                          <a:solidFill>
                            <a:srgbClr val="FF0000"/>
                          </a:solidFill>
                          <a:effectLst/>
                          <a:latin typeface="Century Gothic" panose="020B0502020202020204" pitchFamily="34" charset="0"/>
                        </a:rPr>
                        <a:t>4.594 - 0.359M + 0.099M</a:t>
                      </a:r>
                      <a:r>
                        <a:rPr lang="en-US" sz="1000" b="1" baseline="30000" dirty="0">
                          <a:solidFill>
                            <a:srgbClr val="FF0000"/>
                          </a:solidFill>
                          <a:effectLst/>
                          <a:latin typeface="Century Gothic" panose="020B0502020202020204" pitchFamily="34" charset="0"/>
                        </a:rPr>
                        <a:t>2</a:t>
                      </a:r>
                      <a:r>
                        <a:rPr lang="en-US" sz="1000" b="1" dirty="0">
                          <a:solidFill>
                            <a:srgbClr val="FF0000"/>
                          </a:solidFill>
                          <a:effectLst/>
                          <a:latin typeface="Century Gothic" panose="020B0502020202020204" pitchFamily="34" charset="0"/>
                        </a:rPr>
                        <a:t> (this study)</a:t>
                      </a:r>
                      <a:endParaRPr lang="en-IT" sz="1000" b="1" dirty="0">
                        <a:solidFill>
                          <a:srgbClr val="FF0000"/>
                        </a:solidFill>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16478704"/>
                  </a:ext>
                </a:extLst>
              </a:tr>
              <a:tr h="221055">
                <a:tc>
                  <a:txBody>
                    <a:bodyPr/>
                    <a:lstStyle/>
                    <a:p>
                      <a:pPr algn="ctr">
                        <a:lnSpc>
                          <a:spcPct val="110000"/>
                        </a:lnSpc>
                        <a:spcAft>
                          <a:spcPts val="600"/>
                        </a:spcAft>
                      </a:pPr>
                      <a:r>
                        <a:rPr lang="en-US" sz="1000">
                          <a:effectLst/>
                          <a:latin typeface="Century Gothic" panose="020B0502020202020204" pitchFamily="34" charset="0"/>
                        </a:rPr>
                        <a:t>Ms</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ctr">
                        <a:lnSpc>
                          <a:spcPct val="110000"/>
                        </a:lnSpc>
                        <a:spcAft>
                          <a:spcPts val="600"/>
                        </a:spcAft>
                      </a:pPr>
                      <a:r>
                        <a:rPr lang="it-IT" sz="1000" dirty="0">
                          <a:effectLst/>
                          <a:latin typeface="Century Gothic" panose="020B0502020202020204" pitchFamily="34" charset="0"/>
                        </a:rPr>
                        <a:t>Di Giacomo et al. (2015) – </a:t>
                      </a:r>
                      <a:r>
                        <a:rPr lang="it-IT" sz="1000" dirty="0" err="1">
                          <a:effectLst/>
                          <a:latin typeface="Century Gothic" panose="020B0502020202020204" pitchFamily="34" charset="0"/>
                        </a:rPr>
                        <a:t>Exponential</a:t>
                      </a:r>
                      <a:endParaRPr lang="en-IT" sz="10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733126330"/>
                  </a:ext>
                </a:extLst>
              </a:tr>
              <a:tr h="221055">
                <a:tc>
                  <a:txBody>
                    <a:bodyPr/>
                    <a:lstStyle/>
                    <a:p>
                      <a:pPr algn="ctr">
                        <a:lnSpc>
                          <a:spcPct val="110000"/>
                        </a:lnSpc>
                        <a:spcAft>
                          <a:spcPts val="600"/>
                        </a:spcAft>
                      </a:pPr>
                      <a:r>
                        <a:rPr lang="en-US" sz="1000">
                          <a:effectLst/>
                          <a:latin typeface="Century Gothic" panose="020B0502020202020204" pitchFamily="34" charset="0"/>
                        </a:rPr>
                        <a:t>Mpv</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ctr">
                        <a:lnSpc>
                          <a:spcPct val="110000"/>
                        </a:lnSpc>
                        <a:spcAft>
                          <a:spcPts val="600"/>
                        </a:spcAft>
                      </a:pPr>
                      <a:r>
                        <a:rPr lang="en-US" sz="1000" b="1" dirty="0">
                          <a:solidFill>
                            <a:srgbClr val="FF0000"/>
                          </a:solidFill>
                          <a:effectLst/>
                          <a:latin typeface="Century Gothic" panose="020B0502020202020204" pitchFamily="34" charset="0"/>
                        </a:rPr>
                        <a:t>2.311 + 0.104M + 0.078 M</a:t>
                      </a:r>
                      <a:r>
                        <a:rPr lang="en-US" sz="1000" b="1" baseline="30000" dirty="0">
                          <a:solidFill>
                            <a:srgbClr val="FF0000"/>
                          </a:solidFill>
                          <a:effectLst/>
                          <a:latin typeface="Century Gothic" panose="020B0502020202020204" pitchFamily="34" charset="0"/>
                        </a:rPr>
                        <a:t>2</a:t>
                      </a:r>
                      <a:r>
                        <a:rPr lang="en-US" sz="1000" b="1" dirty="0">
                          <a:solidFill>
                            <a:srgbClr val="FF0000"/>
                          </a:solidFill>
                          <a:effectLst/>
                          <a:latin typeface="Century Gothic" panose="020B0502020202020204" pitchFamily="34" charset="0"/>
                        </a:rPr>
                        <a:t> (this study)</a:t>
                      </a:r>
                      <a:endParaRPr lang="en-IT" sz="1000" b="1" dirty="0">
                        <a:solidFill>
                          <a:srgbClr val="FF0000"/>
                        </a:solidFill>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25029590"/>
                  </a:ext>
                </a:extLst>
              </a:tr>
              <a:tr h="395039">
                <a:tc>
                  <a:txBody>
                    <a:bodyPr/>
                    <a:lstStyle/>
                    <a:p>
                      <a:pPr algn="ctr">
                        <a:lnSpc>
                          <a:spcPct val="110000"/>
                        </a:lnSpc>
                        <a:spcAft>
                          <a:spcPts val="600"/>
                        </a:spcAft>
                      </a:pPr>
                      <a:r>
                        <a:rPr lang="en-US" sz="1000">
                          <a:effectLst/>
                          <a:latin typeface="Century Gothic" panose="020B0502020202020204" pitchFamily="34" charset="0"/>
                        </a:rPr>
                        <a:t>mb</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ctr">
                        <a:lnSpc>
                          <a:spcPct val="110000"/>
                        </a:lnSpc>
                        <a:spcAft>
                          <a:spcPts val="600"/>
                        </a:spcAft>
                      </a:pPr>
                      <a:r>
                        <a:rPr lang="en-US" sz="1000">
                          <a:effectLst/>
                          <a:latin typeface="Century Gothic" panose="020B0502020202020204" pitchFamily="34" charset="0"/>
                        </a:rPr>
                        <a:t>Weatherill et al. (2016) – Linear (NEIC calibration)</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223739004"/>
                  </a:ext>
                </a:extLst>
              </a:tr>
              <a:tr h="221055">
                <a:tc>
                  <a:txBody>
                    <a:bodyPr/>
                    <a:lstStyle/>
                    <a:p>
                      <a:pPr algn="ctr">
                        <a:lnSpc>
                          <a:spcPct val="110000"/>
                        </a:lnSpc>
                        <a:spcAft>
                          <a:spcPts val="600"/>
                        </a:spcAft>
                      </a:pPr>
                      <a:r>
                        <a:rPr lang="en-US" sz="1000">
                          <a:effectLst/>
                          <a:latin typeface="Century Gothic" panose="020B0502020202020204" pitchFamily="34" charset="0"/>
                        </a:rPr>
                        <a:t>ml</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ctr">
                        <a:lnSpc>
                          <a:spcPct val="110000"/>
                        </a:lnSpc>
                        <a:spcAft>
                          <a:spcPts val="600"/>
                        </a:spcAft>
                      </a:pPr>
                      <a:r>
                        <a:rPr lang="en-US" sz="1000">
                          <a:effectLst/>
                          <a:latin typeface="Century Gothic" panose="020B0502020202020204" pitchFamily="34" charset="0"/>
                        </a:rPr>
                        <a:t>Edwards et al. (2010) - Polynomial</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740497318"/>
                  </a:ext>
                </a:extLst>
              </a:tr>
              <a:tr h="221055">
                <a:tc>
                  <a:txBody>
                    <a:bodyPr/>
                    <a:lstStyle/>
                    <a:p>
                      <a:pPr algn="ctr">
                        <a:lnSpc>
                          <a:spcPct val="110000"/>
                        </a:lnSpc>
                        <a:spcAft>
                          <a:spcPts val="600"/>
                        </a:spcAft>
                      </a:pPr>
                      <a:r>
                        <a:rPr lang="en-US" sz="1000" dirty="0">
                          <a:effectLst/>
                          <a:latin typeface="Century Gothic" panose="020B0502020202020204" pitchFamily="34" charset="0"/>
                        </a:rPr>
                        <a:t>Md and other types</a:t>
                      </a:r>
                      <a:endParaRPr lang="en-IT" sz="10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ctr">
                        <a:lnSpc>
                          <a:spcPct val="110000"/>
                        </a:lnSpc>
                        <a:spcAft>
                          <a:spcPts val="600"/>
                        </a:spcAft>
                      </a:pPr>
                      <a:r>
                        <a:rPr lang="en-US" sz="1000">
                          <a:effectLst/>
                          <a:latin typeface="Century Gothic" panose="020B0502020202020204" pitchFamily="34" charset="0"/>
                        </a:rPr>
                        <a:t>1:1</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83432885"/>
                  </a:ext>
                </a:extLst>
              </a:tr>
              <a:tr h="221055">
                <a:tc>
                  <a:txBody>
                    <a:bodyPr/>
                    <a:lstStyle/>
                    <a:p>
                      <a:pPr algn="ctr">
                        <a:lnSpc>
                          <a:spcPct val="110000"/>
                        </a:lnSpc>
                        <a:spcAft>
                          <a:spcPts val="600"/>
                        </a:spcAft>
                      </a:pPr>
                      <a:r>
                        <a:rPr lang="en-US" sz="1000">
                          <a:effectLst/>
                          <a:latin typeface="Century Gothic" panose="020B0502020202020204" pitchFamily="34" charset="0"/>
                        </a:rPr>
                        <a:t>Kr (energy magnitude)</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ctr">
                        <a:lnSpc>
                          <a:spcPct val="110000"/>
                        </a:lnSpc>
                        <a:spcAft>
                          <a:spcPts val="600"/>
                        </a:spcAft>
                      </a:pPr>
                      <a:r>
                        <a:rPr lang="en-US" sz="1000" dirty="0">
                          <a:effectLst/>
                          <a:latin typeface="Century Gothic" panose="020B0502020202020204" pitchFamily="34" charset="0"/>
                        </a:rPr>
                        <a:t>Bindi et al. (2011)</a:t>
                      </a:r>
                      <a:endParaRPr lang="en-IT" sz="10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016186603"/>
                  </a:ext>
                </a:extLst>
              </a:tr>
            </a:tbl>
          </a:graphicData>
        </a:graphic>
      </p:graphicFrame>
    </p:spTree>
    <p:extLst>
      <p:ext uri="{BB962C8B-B14F-4D97-AF65-F5344CB8AC3E}">
        <p14:creationId xmlns:p14="http://schemas.microsoft.com/office/powerpoint/2010/main" val="1033974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6E78C29-7862-4727-B356-54B5AB5216DF}"/>
              </a:ext>
            </a:extLst>
          </p:cNvPr>
          <p:cNvSpPr txBox="1"/>
          <p:nvPr/>
        </p:nvSpPr>
        <p:spPr>
          <a:xfrm>
            <a:off x="466725" y="855592"/>
            <a:ext cx="10408104" cy="784125"/>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The harmonized backbone catalogue for Central Asia presently consists of 77376 events up to 2020 and in the range 3.0&lt;Mw&lt;8.5, although minimum regional completeness is found of about Mw 4 to 4.5.</a:t>
            </a: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The Final Harmonized Catalogue for Central Asia</a:t>
            </a:r>
          </a:p>
        </p:txBody>
      </p:sp>
      <p:pic>
        <p:nvPicPr>
          <p:cNvPr id="3" name="Picture 2" descr="Chart, map&#10;&#10;Description automatically generated">
            <a:extLst>
              <a:ext uri="{FF2B5EF4-FFF2-40B4-BE49-F238E27FC236}">
                <a16:creationId xmlns:a16="http://schemas.microsoft.com/office/drawing/2014/main" id="{10220CE9-43C4-A645-B4B7-2490C46C7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25" y="1949203"/>
            <a:ext cx="6513195" cy="4053205"/>
          </a:xfrm>
          <a:prstGeom prst="rect">
            <a:avLst/>
          </a:prstGeom>
        </p:spPr>
      </p:pic>
      <p:sp>
        <p:nvSpPr>
          <p:cNvPr id="2" name="Rectangle 1">
            <a:extLst>
              <a:ext uri="{FF2B5EF4-FFF2-40B4-BE49-F238E27FC236}">
                <a16:creationId xmlns:a16="http://schemas.microsoft.com/office/drawing/2014/main" id="{FAA7509D-9B42-2E41-B375-CF7A5B819DC5}"/>
              </a:ext>
            </a:extLst>
          </p:cNvPr>
          <p:cNvSpPr/>
          <p:nvPr/>
        </p:nvSpPr>
        <p:spPr>
          <a:xfrm>
            <a:off x="7136961" y="1949203"/>
            <a:ext cx="3200113" cy="1673087"/>
          </a:xfrm>
          <a:prstGeom prst="rect">
            <a:avLst/>
          </a:prstGeom>
        </p:spPr>
        <p:txBody>
          <a:bodyPr wrap="square">
            <a:spAutoFit/>
          </a:bodyPr>
          <a:lstStyle/>
          <a:p>
            <a:pPr algn="just">
              <a:lnSpc>
                <a:spcPct val="150000"/>
              </a:lnSpc>
            </a:pPr>
            <a:r>
              <a:rPr lang="en-GB" sz="1400" dirty="0">
                <a:latin typeface="Century Gothic" panose="020B0502020202020204" pitchFamily="34" charset="0"/>
                <a:ea typeface="MS Mincho" panose="02020609040205080304" pitchFamily="49" charset="-128"/>
                <a:cs typeface="Times New Roman" panose="02020603050405020304" pitchFamily="18" charset="0"/>
              </a:rPr>
              <a:t>Geographical distribution of earthquake hypocentres (Mw&gt;3) of the newly developed Mw Harmonized Catalogue for Central Asia (HECCA)</a:t>
            </a:r>
            <a:endParaRPr lang="en-GB" sz="1400" dirty="0"/>
          </a:p>
        </p:txBody>
      </p:sp>
    </p:spTree>
    <p:extLst>
      <p:ext uri="{BB962C8B-B14F-4D97-AF65-F5344CB8AC3E}">
        <p14:creationId xmlns:p14="http://schemas.microsoft.com/office/powerpoint/2010/main" val="3554387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6E78C29-7862-4727-B356-54B5AB5216DF}"/>
              </a:ext>
            </a:extLst>
          </p:cNvPr>
          <p:cNvSpPr txBox="1"/>
          <p:nvPr/>
        </p:nvSpPr>
        <p:spPr>
          <a:xfrm>
            <a:off x="466725" y="855591"/>
            <a:ext cx="10560504" cy="1582809"/>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The historical period (before 1900) is covered mostly by the EMCA catalogue, while the instrumental period has been deeply revised in this study and extended by (</a:t>
            </a:r>
            <a:r>
              <a:rPr lang="en-GB" sz="1600" dirty="0" err="1">
                <a:latin typeface="Century Gothic" panose="020B0502020202020204" pitchFamily="34" charset="0"/>
                <a:ea typeface="MS Mincho" panose="02020609040205080304" pitchFamily="49" charset="-128"/>
                <a:cs typeface="Times New Roman" panose="02020603050405020304" pitchFamily="18" charset="0"/>
              </a:rPr>
              <a:t>i</a:t>
            </a:r>
            <a:r>
              <a:rPr lang="en-GB" sz="1600" dirty="0">
                <a:latin typeface="Century Gothic" panose="020B0502020202020204" pitchFamily="34" charset="0"/>
                <a:ea typeface="MS Mincho" panose="02020609040205080304" pitchFamily="49" charset="-128"/>
                <a:cs typeface="Times New Roman" panose="02020603050405020304" pitchFamily="18" charset="0"/>
              </a:rPr>
              <a:t>) the inclusion of new homogenous location solutions from global datasets, (ii) additional magnitude conversion relations and (iii) recent events (e.g., after 2009) from regional datasets.</a:t>
            </a: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The Final Harmonized Catalogue for Central Asia</a:t>
            </a:r>
          </a:p>
        </p:txBody>
      </p:sp>
      <p:pic>
        <p:nvPicPr>
          <p:cNvPr id="5" name="Picture 4" descr="Scatter chart&#10;&#10;Description automatically generated with medium confidence">
            <a:extLst>
              <a:ext uri="{FF2B5EF4-FFF2-40B4-BE49-F238E27FC236}">
                <a16:creationId xmlns:a16="http://schemas.microsoft.com/office/drawing/2014/main" id="{C624F334-7087-AE43-B2DB-008BCBA7BD91}"/>
              </a:ext>
            </a:extLst>
          </p:cNvPr>
          <p:cNvPicPr/>
          <p:nvPr/>
        </p:nvPicPr>
        <p:blipFill>
          <a:blip r:embed="rId2"/>
          <a:stretch>
            <a:fillRect/>
          </a:stretch>
        </p:blipFill>
        <p:spPr>
          <a:xfrm>
            <a:off x="869497" y="2649092"/>
            <a:ext cx="5768612" cy="3309775"/>
          </a:xfrm>
          <a:prstGeom prst="rect">
            <a:avLst/>
          </a:prstGeom>
        </p:spPr>
      </p:pic>
      <p:sp>
        <p:nvSpPr>
          <p:cNvPr id="2" name="Rectangle 1">
            <a:extLst>
              <a:ext uri="{FF2B5EF4-FFF2-40B4-BE49-F238E27FC236}">
                <a16:creationId xmlns:a16="http://schemas.microsoft.com/office/drawing/2014/main" id="{413B77F9-F242-4E40-934D-B718AD03F61D}"/>
              </a:ext>
            </a:extLst>
          </p:cNvPr>
          <p:cNvSpPr/>
          <p:nvPr/>
        </p:nvSpPr>
        <p:spPr>
          <a:xfrm>
            <a:off x="6638109" y="2649092"/>
            <a:ext cx="3463834" cy="1349921"/>
          </a:xfrm>
          <a:prstGeom prst="rect">
            <a:avLst/>
          </a:prstGeom>
        </p:spPr>
        <p:txBody>
          <a:bodyPr wrap="square">
            <a:spAutoFit/>
          </a:bodyPr>
          <a:lstStyle/>
          <a:p>
            <a:pPr algn="just">
              <a:lnSpc>
                <a:spcPct val="150000"/>
              </a:lnSpc>
            </a:pPr>
            <a:r>
              <a:rPr lang="en-GB" sz="1400" dirty="0">
                <a:latin typeface="Century Gothic" panose="020B0502020202020204" pitchFamily="34" charset="0"/>
                <a:ea typeface="MS Mincho" panose="02020609040205080304" pitchFamily="49" charset="-128"/>
                <a:cs typeface="Times New Roman" panose="02020603050405020304" pitchFamily="18" charset="0"/>
              </a:rPr>
              <a:t>Time-magnitude distribution of the earthquake events of the HECCA catalogue in the instrumental period (after 1900).</a:t>
            </a:r>
            <a:endParaRPr lang="en-GB" sz="1400" dirty="0"/>
          </a:p>
        </p:txBody>
      </p:sp>
    </p:spTree>
    <p:extLst>
      <p:ext uri="{BB962C8B-B14F-4D97-AF65-F5344CB8AC3E}">
        <p14:creationId xmlns:p14="http://schemas.microsoft.com/office/powerpoint/2010/main" val="28602491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o1cb080a3dca4eb8a0fd03c7cc8bf8f7 xmlns="3e02667f-0271-471b-bd6e-11a2e16def1d">
      <Terms xmlns="http://schemas.microsoft.com/office/infopath/2007/PartnerControls"/>
    </o1cb080a3dca4eb8a0fd03c7cc8bf8f7>
    <Abstract xmlns="3e02667f-0271-471b-bd6e-11a2e16def1d" xsi:nil="true"/>
    <WBDocs_Access_To_Info_Exception xmlns="3e02667f-0271-471b-bd6e-11a2e16def1d">12. Not Assessed</WBDocs_Access_To_Info_Exception>
    <WBDocs_Document_Date xmlns="3e02667f-0271-471b-bd6e-11a2e16def1d">2020-12-07T19:27:46+00:00</WBDocs_Document_Date>
    <TaxCatchAll xmlns="3e02667f-0271-471b-bd6e-11a2e16def1d">
      <Value>3</Value>
    </TaxCatchAll>
    <OneCMS_Subcategory xmlns="3e02667f-0271-471b-bd6e-11a2e16def1d" xsi:nil="true"/>
    <i008215bacac45029ee8cafff4c8e93b xmlns="3e02667f-0271-471b-bd6e-11a2e16def1d">
      <Terms xmlns="http://schemas.microsoft.com/office/infopath/2007/PartnerControls"/>
    </i008215bacac45029ee8cafff4c8e93b>
    <WBDocs_Information_Classification xmlns="3e02667f-0271-471b-bd6e-11a2e16def1d">Official Use Only</WBDocs_Information_Classification>
    <OneCMS_Category xmlns="3e02667f-0271-471b-bd6e-11a2e16def1d" xsi:nil="true"/>
  </documentManagement>
</p:properties>
</file>

<file path=customXml/item2.xml><?xml version="1.0" encoding="utf-8"?>
<?mso-contentType ?>
<SharedContentType xmlns="Microsoft.SharePoint.Taxonomy.ContentTypeSync" SourceId="2a6c10d7-b926-4fc0-945e-3cbf5049f6bd" ContentTypeId="0x010100F4C63C3BD852AE468EAEFD0E6C57C64F02"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WBDocument" ma:contentTypeID="0x010100F4C63C3BD852AE468EAEFD0E6C57C64F0200A59118AE990F4944886A23AECC831498" ma:contentTypeVersion="29" ma:contentTypeDescription="" ma:contentTypeScope="" ma:versionID="9cca0b07b3b2605ceda8fcc8c5c2ab41">
  <xsd:schema xmlns:xsd="http://www.w3.org/2001/XMLSchema" xmlns:xs="http://www.w3.org/2001/XMLSchema" xmlns:p="http://schemas.microsoft.com/office/2006/metadata/properties" xmlns:ns3="3e02667f-0271-471b-bd6e-11a2e16def1d" targetNamespace="http://schemas.microsoft.com/office/2006/metadata/properties" ma:root="true" ma:fieldsID="faf91b2e647433686f6106605430e3ce" ns3:_="">
    <xsd:import namespace="3e02667f-0271-471b-bd6e-11a2e16def1d"/>
    <xsd:element name="properties">
      <xsd:complexType>
        <xsd:sequence>
          <xsd:element name="documentManagement">
            <xsd:complexType>
              <xsd:all>
                <xsd:element ref="ns3:WBDocs_Document_Date" minOccurs="0"/>
                <xsd:element ref="ns3:WBDocs_Information_Classification"/>
                <xsd:element ref="ns3:TaxCatchAll" minOccurs="0"/>
                <xsd:element ref="ns3:TaxCatchAllLabel" minOccurs="0"/>
                <xsd:element ref="ns3:_dlc_DocId" minOccurs="0"/>
                <xsd:element ref="ns3:_dlc_DocIdUrl" minOccurs="0"/>
                <xsd:element ref="ns3:_dlc_DocIdPersistId" minOccurs="0"/>
                <xsd:element ref="ns3:WBDocs_Access_To_Info_Exception" minOccurs="0"/>
                <xsd:element ref="ns3:o1cb080a3dca4eb8a0fd03c7cc8bf8f7" minOccurs="0"/>
                <xsd:element ref="ns3:i008215bacac45029ee8cafff4c8e93b" minOccurs="0"/>
                <xsd:element ref="ns3:OneCMS_Subcategory" minOccurs="0"/>
                <xsd:element ref="ns3:OneCMS_Category" minOccurs="0"/>
                <xsd:element ref="ns3:Abstrac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02667f-0271-471b-bd6e-11a2e16def1d" elementFormDefault="qualified">
    <xsd:import namespace="http://schemas.microsoft.com/office/2006/documentManagement/types"/>
    <xsd:import namespace="http://schemas.microsoft.com/office/infopath/2007/PartnerControls"/>
    <xsd:element name="WBDocs_Document_Date" ma:index="3" nillable="true" ma:displayName="Document Date" ma:default="[today]" ma:format="DateTime" ma:internalName="WBDocs_Document_Date" ma:readOnly="false">
      <xsd:simpleType>
        <xsd:restriction base="dms:DateTime"/>
      </xsd:simpleType>
    </xsd:element>
    <xsd:element name="WBDocs_Information_Classification" ma:index="4" ma:displayName="Information Classification" ma:default="Official Use Only" ma:format="Dropdown" ma:internalName="WBDocs_Information_Classification" ma:readOnly="false">
      <xsd:simpleType>
        <xsd:restriction base="dms:Choice">
          <xsd:enumeration value="Public"/>
          <xsd:enumeration value="Official Use Only"/>
          <xsd:enumeration value="Confidential"/>
          <xsd:enumeration value="Strictly Confidential"/>
        </xsd:restriction>
      </xsd:simpleType>
    </xsd:element>
    <xsd:element name="TaxCatchAll" ma:index="6" nillable="true" ma:displayName="Taxonomy Catch All Column" ma:hidden="true" ma:list="{715da66c-b0b0-4ad7-8ecd-ff9fb769cccf}" ma:internalName="TaxCatchAll" ma:showField="CatchAllData" ma:web="c06b5b6b-58b1-487e-b44c-06d45520b084">
      <xsd:complexType>
        <xsd:complexContent>
          <xsd:extension base="dms:MultiChoiceLookup">
            <xsd:sequence>
              <xsd:element name="Value" type="dms:Lookup" maxOccurs="unbounded" minOccurs="0" nillable="true"/>
            </xsd:sequence>
          </xsd:extension>
        </xsd:complexContent>
      </xsd:complexType>
    </xsd:element>
    <xsd:element name="TaxCatchAllLabel" ma:index="7" nillable="true" ma:displayName="Taxonomy Catch All Column1" ma:hidden="true" ma:list="{715da66c-b0b0-4ad7-8ecd-ff9fb769cccf}" ma:internalName="TaxCatchAllLabel" ma:readOnly="true" ma:showField="CatchAllDataLabel" ma:web="c06b5b6b-58b1-487e-b44c-06d45520b084">
      <xsd:complexType>
        <xsd:complexContent>
          <xsd:extension base="dms:MultiChoiceLookup">
            <xsd:sequence>
              <xsd:element name="Value" type="dms:Lookup" maxOccurs="unbounded" minOccurs="0" nillable="true"/>
            </xsd:sequence>
          </xsd:extension>
        </xsd:complexContent>
      </xsd:complexType>
    </xsd:element>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WBDocs_Access_To_Info_Exception" ma:index="13" nillable="true" ma:displayName="Access to Info Exception" ma:default="12. Not Assessed" ma:format="Dropdown" ma:internalName="WBDocs_Access_To_Info_Exception">
      <xsd:simpleType>
        <xsd:restriction base="dms:Choice">
          <xsd:enumeration value="1. Personal"/>
          <xsd:enumeration value="2. Executive Director's Communications"/>
          <xsd:enumeration value="3. Board Ethics Committee"/>
          <xsd:enumeration value="4. Attorney-Client Privilege"/>
          <xsd:enumeration value="5. Security &amp; Safety"/>
          <xsd:enumeration value="6. Other Disclosure Regimes"/>
          <xsd:enumeration value="7. Client / Third Party Confidence"/>
          <xsd:enumeration value="8. Corporate/Administrative"/>
          <xsd:enumeration value="9. Deliberative"/>
          <xsd:enumeration value="10a-c. Financial - Forecast/Analysis/Transactions"/>
          <xsd:enumeration value="10d. Financial - Banking &amp; Billing"/>
          <xsd:enumeration value="11. Bank's Prerogative to Restrict"/>
          <xsd:enumeration value="12. Not Assessed"/>
          <xsd:enumeration value="13. Not Applicable"/>
          <xsd:enumeration value="Unknown Policy Restriction"/>
        </xsd:restriction>
      </xsd:simpleType>
    </xsd:element>
    <xsd:element name="o1cb080a3dca4eb8a0fd03c7cc8bf8f7" ma:index="15" nillable="true" ma:taxonomy="true" ma:internalName="o1cb080a3dca4eb8a0fd03c7cc8bf8f7" ma:taxonomyFieldName="WBDocs_Local_Document_Type" ma:displayName="Local Document Type" ma:readOnly="false" ma:default="" ma:fieldId="{81cb080a-3dca-4eb8-a0fd-03c7cc8bf8f7}" ma:taxonomyMulti="true" ma:sspId="2a6c10d7-b926-4fc0-945e-3cbf5049f6bd" ma:termSetId="ec380048-e675-43f7-9194-41567bcb0af6" ma:anchorId="00000000-0000-0000-0000-000000000000" ma:open="false" ma:isKeyword="false">
      <xsd:complexType>
        <xsd:sequence>
          <xsd:element ref="pc:Terms" minOccurs="0" maxOccurs="1"/>
        </xsd:sequence>
      </xsd:complexType>
    </xsd:element>
    <xsd:element name="i008215bacac45029ee8cafff4c8e93b" ma:index="17" nillable="true" ma:taxonomy="true" ma:internalName="i008215bacac45029ee8cafff4c8e93b" ma:taxonomyFieldName="WBDocs_Originating_Unit" ma:displayName="Originating unit" ma:readOnly="false" ma:default="-1;#ECREU - Europe|c0202c72-0cdf-4be6-a599-861c51f7a9d3'" ma:fieldId="{2008215b-acac-4502-9ee8-cafff4c8e93b}" ma:taxonomyMulti="true" ma:sspId="2a6c10d7-b926-4fc0-945e-3cbf5049f6bd" ma:termSetId="806c0147-d557-463e-8bb0-983f4f318bd5" ma:anchorId="00000000-0000-0000-0000-000000000000" ma:open="false" ma:isKeyword="false">
      <xsd:complexType>
        <xsd:sequence>
          <xsd:element ref="pc:Terms" minOccurs="0" maxOccurs="1"/>
        </xsd:sequence>
      </xsd:complexType>
    </xsd:element>
    <xsd:element name="OneCMS_Subcategory" ma:index="21" nillable="true" ma:displayName="Subcategory" ma:hidden="true" ma:internalName="OneCMS_Subcategory" ma:readOnly="false">
      <xsd:simpleType>
        <xsd:restriction base="dms:Text"/>
      </xsd:simpleType>
    </xsd:element>
    <xsd:element name="OneCMS_Category" ma:index="22" nillable="true" ma:displayName="Category" ma:hidden="true" ma:internalName="OneCMS_Category" ma:readOnly="false">
      <xsd:simpleType>
        <xsd:restriction base="dms:Text"/>
      </xsd:simpleType>
    </xsd:element>
    <xsd:element name="Abstract" ma:index="23" nillable="true" ma:displayName="Abstract" ma:hidden="true" ma:internalName="Abstract" ma:readOnly="fals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 ma:displayName="Author"/>
        <xsd:element ref="dcterms:created" minOccurs="0" maxOccurs="1"/>
        <xsd:element ref="dc:identifier" minOccurs="0" maxOccurs="1"/>
        <xsd:element name="contentType" minOccurs="0" maxOccurs="1" type="xsd:string" ma:index="1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A22409BD-4B40-46C1-81C3-F4D7080AF0AC}">
  <ds:schemaRefs>
    <ds:schemaRef ds:uri="http://schemas.microsoft.com/office/2006/metadata/properties"/>
    <ds:schemaRef ds:uri="http://schemas.microsoft.com/office/infopath/2007/PartnerControls"/>
    <ds:schemaRef ds:uri="3e02667f-0271-471b-bd6e-11a2e16def1d"/>
  </ds:schemaRefs>
</ds:datastoreItem>
</file>

<file path=customXml/itemProps2.xml><?xml version="1.0" encoding="utf-8"?>
<ds:datastoreItem xmlns:ds="http://schemas.openxmlformats.org/officeDocument/2006/customXml" ds:itemID="{6D83A5D1-08FC-4C66-AE0F-2A0FFE5F8119}">
  <ds:schemaRefs>
    <ds:schemaRef ds:uri="Microsoft.SharePoint.Taxonomy.ContentTypeSync"/>
  </ds:schemaRefs>
</ds:datastoreItem>
</file>

<file path=customXml/itemProps3.xml><?xml version="1.0" encoding="utf-8"?>
<ds:datastoreItem xmlns:ds="http://schemas.openxmlformats.org/officeDocument/2006/customXml" ds:itemID="{5C309462-ABED-400C-AD09-CFFEF0F27A50}">
  <ds:schemaRefs>
    <ds:schemaRef ds:uri="http://schemas.microsoft.com/sharepoint/v3/contenttype/forms"/>
  </ds:schemaRefs>
</ds:datastoreItem>
</file>

<file path=customXml/itemProps4.xml><?xml version="1.0" encoding="utf-8"?>
<ds:datastoreItem xmlns:ds="http://schemas.openxmlformats.org/officeDocument/2006/customXml" ds:itemID="{F7620F60-4FB4-4230-871D-7FDD8358E6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02667f-0271-471b-bd6e-11a2e16def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2E9826BE-AE6A-433F-8B3B-EC75617239FF}">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2776</TotalTime>
  <Words>3068</Words>
  <Application>Microsoft Macintosh PowerPoint</Application>
  <PresentationFormat>Widescreen</PresentationFormat>
  <Paragraphs>398</Paragraphs>
  <Slides>40</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Calibri Light</vt:lpstr>
      <vt:lpstr>Century Gothic</vt: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Gabriele Coccia</dc:creator>
  <cp:lastModifiedBy>Valerio Poggi</cp:lastModifiedBy>
  <cp:revision>369</cp:revision>
  <dcterms:created xsi:type="dcterms:W3CDTF">2020-09-14T13:56:28Z</dcterms:created>
  <dcterms:modified xsi:type="dcterms:W3CDTF">2021-09-09T10:27:16Z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0x010100F4C63C3BD852AE468EAEFD0E6C57C64F0200A59118AE990F4944886A23AECC831498</vt:lpwstr>
  </property>
  <property fmtid="{D5CDD505-2E9C-101B-9397-08002B2CF9AE}" pid="3" name="TaxKeyword">
    <vt:lpwstr/>
  </property>
  <property fmtid="{D5CDD505-2E9C-101B-9397-08002B2CF9AE}" pid="4" name="pf1bc08d06b541998378c6b8090400d8">
    <vt:lpwstr/>
  </property>
  <property fmtid="{D5CDD505-2E9C-101B-9397-08002B2CF9AE}" pid="5" name="hbe71f8dfd024405860d37e862f27a82">
    <vt:lpwstr/>
  </property>
  <property fmtid="{D5CDD505-2E9C-101B-9397-08002B2CF9AE}" pid="6" name="fbe16eaccf4749f086104f7c67297f76">
    <vt:lpwstr>World Bank|bc205cc9-8a56-48a3-9f30-b099e7707c1b</vt:lpwstr>
  </property>
  <property fmtid="{D5CDD505-2E9C-101B-9397-08002B2CF9AE}" pid="7" name="WBDocs_Country">
    <vt:lpwstr/>
  </property>
  <property fmtid="{D5CDD505-2E9C-101B-9397-08002B2CF9AE}" pid="8" name="WBDocs_Business_Function">
    <vt:lpwstr/>
  </property>
  <property fmtid="{D5CDD505-2E9C-101B-9397-08002B2CF9AE}" pid="9" name="WBDocs_Local_Document_Type">
    <vt:lpwstr/>
  </property>
  <property fmtid="{D5CDD505-2E9C-101B-9397-08002B2CF9AE}" pid="10" name="m23003d518f743f49dcbc82909afe93a">
    <vt:lpwstr/>
  </property>
  <property fmtid="{D5CDD505-2E9C-101B-9397-08002B2CF9AE}" pid="11" name="d744a75525f04a8c9e54f4ed11bfe7c0">
    <vt:lpwstr/>
  </property>
  <property fmtid="{D5CDD505-2E9C-101B-9397-08002B2CF9AE}" pid="12" name="WBDocs_Topic">
    <vt:lpwstr/>
  </property>
  <property fmtid="{D5CDD505-2E9C-101B-9397-08002B2CF9AE}" pid="13" name="WBDocs_Originating_Unit">
    <vt:lpwstr/>
  </property>
  <property fmtid="{D5CDD505-2E9C-101B-9397-08002B2CF9AE}" pid="14" name="TaxKeywordTaxHTField">
    <vt:lpwstr/>
  </property>
  <property fmtid="{D5CDD505-2E9C-101B-9397-08002B2CF9AE}" pid="15" name="Organization">
    <vt:lpwstr>3;#World Bank|bc205cc9-8a56-48a3-9f30-b099e7707c1b</vt:lpwstr>
  </property>
  <property fmtid="{D5CDD505-2E9C-101B-9397-08002B2CF9AE}" pid="16" name="WBDocs_Category">
    <vt:lpwstr/>
  </property>
  <property fmtid="{D5CDD505-2E9C-101B-9397-08002B2CF9AE}" pid="17" name="WBDocs_Language">
    <vt:lpwstr/>
  </property>
  <property fmtid="{D5CDD505-2E9C-101B-9397-08002B2CF9AE}" pid="18" name="n51c50147e554be9a5479ee6e2785bf7">
    <vt:lpwstr/>
  </property>
</Properties>
</file>