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co Pagani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B9D6"/>
    <a:srgbClr val="C6BB3C"/>
    <a:srgbClr val="5E4CBF"/>
    <a:srgbClr val="C44B9B"/>
    <a:srgbClr val="E44D3C"/>
    <a:srgbClr val="3A976C"/>
    <a:srgbClr val="554741"/>
    <a:srgbClr val="EB73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94" autoAdjust="0"/>
  </p:normalViewPr>
  <p:slideViewPr>
    <p:cSldViewPr snapToGrid="0" snapToObjects="1">
      <p:cViewPr varScale="1">
        <p:scale>
          <a:sx n="102" d="100"/>
          <a:sy n="102" d="100"/>
        </p:scale>
        <p:origin x="-1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M-PT-2014-03-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259388"/>
            <a:ext cx="9144000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85800" y="2873471"/>
            <a:ext cx="7666038" cy="0"/>
          </a:xfrm>
          <a:prstGeom prst="line">
            <a:avLst/>
          </a:prstGeom>
          <a:ln w="28575" cmpd="sng">
            <a:solidFill>
              <a:srgbClr val="EB737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85616" y="419347"/>
            <a:ext cx="7874900" cy="2095837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b="1">
                <a:latin typeface="+mn-lt"/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685800" y="3111603"/>
            <a:ext cx="7874900" cy="24821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>
              <a:defRPr>
                <a:latin typeface="+mn-lt"/>
                <a:cs typeface="TitilliumText22L Light"/>
              </a:defRPr>
            </a:lvl2pPr>
            <a:lvl3pPr>
              <a:defRPr>
                <a:latin typeface="+mn-lt"/>
                <a:cs typeface="TitilliumText22L Light"/>
              </a:defRPr>
            </a:lvl3pPr>
            <a:lvl4pPr>
              <a:defRPr>
                <a:latin typeface="+mn-lt"/>
                <a:cs typeface="TitilliumText22L Light"/>
              </a:defRPr>
            </a:lvl4pPr>
            <a:lvl5pPr>
              <a:defRPr>
                <a:latin typeface="+mn-lt"/>
                <a:cs typeface="TitilliumText22L Light"/>
              </a:defRPr>
            </a:lvl5pPr>
          </a:lstStyle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0747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M-PT-2014-02-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967413"/>
            <a:ext cx="91440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563563" y="1049206"/>
            <a:ext cx="7967662" cy="0"/>
          </a:xfrm>
          <a:prstGeom prst="line">
            <a:avLst/>
          </a:prstGeom>
          <a:ln w="12700" cmpd="sng">
            <a:solidFill>
              <a:srgbClr val="EB737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888" y="134165"/>
            <a:ext cx="8261145" cy="829386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800" b="0">
                <a:latin typeface="+mj-lt"/>
                <a:cs typeface="TitilliumText22L Light"/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889" y="1167941"/>
            <a:ext cx="8261144" cy="4720994"/>
          </a:xfrm>
        </p:spPr>
        <p:txBody>
          <a:bodyPr/>
          <a:lstStyle>
            <a:lvl1pPr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6" name="Picture 5" descr="Horizontal_RGB_29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623" y="6298197"/>
            <a:ext cx="1631143" cy="63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7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GEM-PT-2014-02-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967413"/>
            <a:ext cx="91440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563563" y="1049206"/>
            <a:ext cx="7967662" cy="0"/>
          </a:xfrm>
          <a:prstGeom prst="line">
            <a:avLst/>
          </a:prstGeom>
          <a:ln w="12700" cmpd="sng">
            <a:solidFill>
              <a:srgbClr val="EB737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5965" y="1167941"/>
            <a:ext cx="4038600" cy="5032446"/>
          </a:xfrm>
        </p:spPr>
        <p:txBody>
          <a:bodyPr>
            <a:normAutofit/>
          </a:bodyPr>
          <a:lstStyle>
            <a:lvl1pPr>
              <a:defRPr sz="18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1706" y="1167941"/>
            <a:ext cx="4038600" cy="5032445"/>
          </a:xfrm>
        </p:spPr>
        <p:txBody>
          <a:bodyPr>
            <a:normAutofit/>
          </a:bodyPr>
          <a:lstStyle>
            <a:lvl1pPr>
              <a:defRPr sz="1800">
                <a:latin typeface="+mn-lt"/>
              </a:defRPr>
            </a:lvl1pPr>
            <a:lvl2pPr>
              <a:defRPr sz="1400">
                <a:latin typeface="+mn-lt"/>
              </a:defRPr>
            </a:lvl2pPr>
            <a:lvl3pPr>
              <a:defRPr sz="14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09888" y="134165"/>
            <a:ext cx="8261145" cy="828000"/>
          </a:xfrm>
          <a:ln>
            <a:noFill/>
          </a:ln>
        </p:spPr>
        <p:txBody>
          <a:bodyPr rtlCol="0">
            <a:normAutofit/>
          </a:bodyPr>
          <a:lstStyle>
            <a:lvl1pPr>
              <a:defRPr lang="en-US" sz="2400">
                <a:latin typeface="+mn-lt"/>
                <a:cs typeface="TitilliumText22L Light"/>
              </a:defRPr>
            </a:lvl1pPr>
          </a:lstStyle>
          <a:p>
            <a:pPr lvl="0"/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1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M-PT-2014-02-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967413"/>
            <a:ext cx="91440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30033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dirty="0" smtClean="0"/>
              <a:t>Drag picture to placeholder or click icon to add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91955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5800" y="419100"/>
            <a:ext cx="78740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2844800"/>
            <a:ext cx="7874000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lang="en-GB" sz="4400" b="1" kern="1200" dirty="0">
          <a:solidFill>
            <a:srgbClr val="554741"/>
          </a:solidFill>
          <a:latin typeface="+mj-lt"/>
          <a:ea typeface="ＭＳ Ｐゴシック" charset="0"/>
          <a:cs typeface="TitilliumText22L X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4741"/>
          </a:solidFill>
          <a:latin typeface="TitilliumText22L XBold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4741"/>
          </a:solidFill>
          <a:latin typeface="TitilliumText22L XBold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4741"/>
          </a:solidFill>
          <a:latin typeface="TitilliumText22L XBold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4741"/>
          </a:solidFill>
          <a:latin typeface="TitilliumText22L XBold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4741"/>
          </a:solidFill>
          <a:latin typeface="TitilliumText22L XBold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4741"/>
          </a:solidFill>
          <a:latin typeface="TitilliumText22L XBold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4741"/>
          </a:solidFill>
          <a:latin typeface="TitilliumText22L XBold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554741"/>
          </a:solidFill>
          <a:latin typeface="TitilliumText22L XBold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GB" sz="2000" kern="1200">
          <a:solidFill>
            <a:srgbClr val="EB737D"/>
          </a:solidFill>
          <a:latin typeface="+mn-lt"/>
          <a:ea typeface="ＭＳ Ｐゴシック" charset="0"/>
          <a:cs typeface="TitilliumText22L Light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GB" sz="2000" kern="1200">
          <a:solidFill>
            <a:srgbClr val="EB737D"/>
          </a:solidFill>
          <a:latin typeface="+mn-lt"/>
          <a:ea typeface="ＭＳ Ｐゴシック" charset="0"/>
          <a:cs typeface="TitilliumText22L Light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lang="en-GB" sz="1600" kern="1200">
          <a:solidFill>
            <a:srgbClr val="EB737D"/>
          </a:solidFill>
          <a:latin typeface="+mn-lt"/>
          <a:ea typeface="ＭＳ Ｐゴシック" charset="0"/>
          <a:cs typeface="TitilliumText22L Light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lang="en-GB" sz="1600" kern="1200">
          <a:solidFill>
            <a:srgbClr val="EB737D"/>
          </a:solidFill>
          <a:latin typeface="+mn-lt"/>
          <a:ea typeface="ＭＳ Ｐゴシック" charset="0"/>
          <a:cs typeface="TitilliumText22L Light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lang="en-US" sz="1000" kern="1200">
          <a:solidFill>
            <a:srgbClr val="EB737D"/>
          </a:solidFill>
          <a:latin typeface="TitilliumText22L Light"/>
          <a:ea typeface="ＭＳ Ｐゴシック" charset="0"/>
          <a:cs typeface="TitilliumText22L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eismo.org/Share/SSA-Hazard/Mode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88" y="517693"/>
            <a:ext cx="8891679" cy="1962542"/>
          </a:xfrm>
        </p:spPr>
        <p:txBody>
          <a:bodyPr>
            <a:normAutofit/>
          </a:bodyPr>
          <a:lstStyle/>
          <a:p>
            <a:pPr algn="ctr"/>
            <a:r>
              <a:rPr lang="en-US" sz="3500" dirty="0" smtClean="0">
                <a:latin typeface="Calibri"/>
                <a:cs typeface="Calibri"/>
              </a:rPr>
              <a:t>Assessing E</a:t>
            </a:r>
            <a:r>
              <a:rPr lang="en-US" sz="3500" dirty="0" smtClean="0">
                <a:latin typeface="Calibri"/>
                <a:cs typeface="Calibri"/>
              </a:rPr>
              <a:t>arthquake Hazard</a:t>
            </a:r>
            <a:br>
              <a:rPr lang="en-US" sz="3500" dirty="0" smtClean="0">
                <a:latin typeface="Calibri"/>
                <a:cs typeface="Calibri"/>
              </a:rPr>
            </a:br>
            <a:r>
              <a:rPr lang="en-US" sz="3500" dirty="0" smtClean="0">
                <a:latin typeface="Calibri"/>
                <a:cs typeface="Calibri"/>
              </a:rPr>
              <a:t>and Risk in </a:t>
            </a:r>
            <a:r>
              <a:rPr lang="en-US" sz="3500" dirty="0" smtClean="0">
                <a:latin typeface="Calibri"/>
                <a:cs typeface="Calibri"/>
              </a:rPr>
              <a:t>Sub-Saharan Africa</a:t>
            </a:r>
            <a:endParaRPr lang="en-US" sz="35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472" y="3033059"/>
            <a:ext cx="7754470" cy="261750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cs typeface="Calibri"/>
              </a:rPr>
              <a:t>GEM Workshop</a:t>
            </a:r>
            <a:endParaRPr lang="en-US" sz="1400" dirty="0" smtClean="0">
              <a:latin typeface="+mj-lt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June </a:t>
            </a:r>
            <a:r>
              <a:rPr lang="en-US" dirty="0" smtClean="0">
                <a:latin typeface="Calibri"/>
                <a:cs typeface="Calibri"/>
              </a:rPr>
              <a:t>29, 2016, Addis Ababa - Ethiopia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4" name="Picture 3" descr="Vertical_RGB_29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269" y="3033059"/>
            <a:ext cx="2795585" cy="2390225"/>
          </a:xfrm>
          <a:prstGeom prst="rect">
            <a:avLst/>
          </a:prstGeom>
        </p:spPr>
      </p:pic>
      <p:pic>
        <p:nvPicPr>
          <p:cNvPr id="5" name="Picture 4" descr="logoNEW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483" y="4575775"/>
            <a:ext cx="1631371" cy="107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766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9888" y="134165"/>
            <a:ext cx="8261145" cy="82938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cs typeface="Calibri"/>
              </a:rPr>
              <a:t>SSA Hazard Workshop</a:t>
            </a:r>
            <a:endParaRPr lang="en-US" dirty="0"/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471" y="1505177"/>
            <a:ext cx="3479800" cy="2336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07408" y="1405560"/>
            <a:ext cx="38957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GOALS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Introducing the SSA Hazard Project to the African community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Promoting interaction and collaboration with local Africa experts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Discussing future </a:t>
            </a:r>
            <a:r>
              <a:rPr lang="en-US" dirty="0"/>
              <a:t>improvements, model acceptance </a:t>
            </a:r>
            <a:r>
              <a:rPr lang="en-US" dirty="0" smtClean="0"/>
              <a:t>and next steps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3860" y="4230902"/>
            <a:ext cx="808717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WORKSHOP SCHEDULE</a:t>
            </a:r>
          </a:p>
          <a:p>
            <a:pPr marL="285750" indent="-285750">
              <a:buFont typeface="Courier New"/>
              <a:buChar char="o"/>
            </a:pPr>
            <a:r>
              <a:rPr lang="en-US" dirty="0" smtClean="0"/>
              <a:t>(</a:t>
            </a:r>
            <a:r>
              <a:rPr lang="en-US" dirty="0"/>
              <a:t>on June 29th) A whole day meeting focused on discussing the preliminary hazard model developed in a collaboration between GEM and </a:t>
            </a:r>
            <a:r>
              <a:rPr lang="en-US" dirty="0" err="1"/>
              <a:t>AfricaArray</a:t>
            </a:r>
            <a:r>
              <a:rPr lang="en-US" dirty="0"/>
              <a:t> and more in general on seismic hazard analysis in Sub-Saharan </a:t>
            </a:r>
            <a:r>
              <a:rPr lang="en-US" dirty="0" smtClean="0"/>
              <a:t>Africa</a:t>
            </a:r>
            <a:endParaRPr lang="en-US" dirty="0"/>
          </a:p>
          <a:p>
            <a:pPr marL="285750" indent="-285750">
              <a:buFont typeface="Courier New"/>
              <a:buChar char="o"/>
            </a:pPr>
            <a:r>
              <a:rPr lang="en-US" dirty="0"/>
              <a:t>(on June 30th) A whole day dedicated to the dissemination of the main results </a:t>
            </a:r>
            <a:r>
              <a:rPr lang="en-US" dirty="0" smtClean="0"/>
              <a:t>achieved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096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9888" y="134165"/>
            <a:ext cx="8261145" cy="82938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cs typeface="Calibri"/>
              </a:rPr>
              <a:t>Introducing Invitees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87721" y="5605378"/>
            <a:ext cx="15483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Valerio </a:t>
            </a:r>
            <a:r>
              <a:rPr lang="en-US" dirty="0" smtClean="0"/>
              <a:t>Poggi</a:t>
            </a:r>
          </a:p>
          <a:p>
            <a:r>
              <a:rPr lang="en-US" dirty="0" smtClean="0"/>
              <a:t>(</a:t>
            </a:r>
            <a:r>
              <a:rPr lang="en-US" dirty="0"/>
              <a:t>GEM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" name="Picture 5" descr="Africa-Contine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368" y="2138900"/>
            <a:ext cx="3079161" cy="330533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017783" y="1315375"/>
            <a:ext cx="16301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Vunganai</a:t>
            </a:r>
            <a:r>
              <a:rPr lang="en-US" dirty="0"/>
              <a:t> </a:t>
            </a:r>
            <a:r>
              <a:rPr lang="en-US" dirty="0" err="1"/>
              <a:t>Midzi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Zimbabwe)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07025" y="2386421"/>
            <a:ext cx="13470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Atalay</a:t>
            </a:r>
            <a:r>
              <a:rPr lang="en-US" dirty="0"/>
              <a:t> </a:t>
            </a:r>
            <a:r>
              <a:rPr lang="en-US" dirty="0" err="1" smtClean="0"/>
              <a:t>Ayele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Ethiopia)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98569" y="4797901"/>
            <a:ext cx="13750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Gladys </a:t>
            </a:r>
            <a:r>
              <a:rPr lang="en-US" dirty="0" err="1" smtClean="0"/>
              <a:t>Kianji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Kenya)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126033" y="5598188"/>
            <a:ext cx="13959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Patrick </a:t>
            </a:r>
            <a:r>
              <a:rPr lang="en-US" dirty="0" err="1" smtClean="0"/>
              <a:t>Rafiki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Malawi)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522006" y="4593072"/>
            <a:ext cx="1403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Nada </a:t>
            </a:r>
            <a:r>
              <a:rPr lang="en-US" dirty="0" smtClean="0"/>
              <a:t>Ahmed</a:t>
            </a:r>
          </a:p>
          <a:p>
            <a:r>
              <a:rPr lang="en-US" dirty="0" smtClean="0"/>
              <a:t>(</a:t>
            </a:r>
            <a:r>
              <a:rPr lang="en-US" dirty="0"/>
              <a:t>Sudan)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91222" y="3632466"/>
            <a:ext cx="16079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Akmet</a:t>
            </a:r>
            <a:r>
              <a:rPr lang="en-US" dirty="0"/>
              <a:t> </a:t>
            </a:r>
            <a:r>
              <a:rPr lang="en-US" dirty="0" err="1" smtClean="0"/>
              <a:t>Ksontini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Tunisia)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982358" y="3433232"/>
            <a:ext cx="15569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Michael </a:t>
            </a:r>
            <a:r>
              <a:rPr lang="en-US" dirty="0" err="1" smtClean="0"/>
              <a:t>Msabi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Tanzania)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85846" y="2386421"/>
            <a:ext cx="1887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Georges </a:t>
            </a:r>
            <a:r>
              <a:rPr lang="en-US" dirty="0" err="1" smtClean="0"/>
              <a:t>Mavonga</a:t>
            </a:r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DR Congo)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173107" y="1321042"/>
            <a:ext cx="2023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Raymond </a:t>
            </a:r>
            <a:r>
              <a:rPr lang="en-US" dirty="0" err="1" smtClean="0"/>
              <a:t>Durrheim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South Africa)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064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9888" y="134165"/>
            <a:ext cx="8261145" cy="82938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cs typeface="Calibri"/>
              </a:rPr>
              <a:t>Today’s Agenda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256" y="1343209"/>
            <a:ext cx="782778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rgbClr val="008000"/>
                </a:solidFill>
              </a:rPr>
              <a:t>MORNING</a:t>
            </a:r>
          </a:p>
          <a:p>
            <a:pPr marL="285750" indent="-285750">
              <a:buFont typeface="Wingdings" charset="2"/>
              <a:buChar char="²"/>
            </a:pPr>
            <a:r>
              <a:rPr lang="en-GB" sz="2000" dirty="0" smtClean="0"/>
              <a:t>Introduction </a:t>
            </a:r>
            <a:r>
              <a:rPr lang="en-GB" sz="2000" dirty="0"/>
              <a:t>to GEM initiatives worldwide (Carlos </a:t>
            </a:r>
            <a:r>
              <a:rPr lang="en-GB" sz="2000" dirty="0" err="1"/>
              <a:t>Villacis</a:t>
            </a:r>
            <a:r>
              <a:rPr lang="en-GB" sz="2000" dirty="0" smtClean="0"/>
              <a:t>)</a:t>
            </a:r>
            <a:endParaRPr lang="en-US" sz="2000" dirty="0" smtClean="0"/>
          </a:p>
          <a:p>
            <a:pPr marL="285750" indent="-285750">
              <a:buFont typeface="Wingdings" charset="2"/>
              <a:buChar char="²"/>
            </a:pPr>
            <a:r>
              <a:rPr lang="en-GB" sz="2000" dirty="0"/>
              <a:t>Partnership with </a:t>
            </a:r>
            <a:r>
              <a:rPr lang="en-GB" sz="2000" dirty="0" err="1" smtClean="0"/>
              <a:t>AfricaArray</a:t>
            </a:r>
            <a:r>
              <a:rPr lang="en-US" sz="2000" dirty="0"/>
              <a:t> </a:t>
            </a:r>
            <a:r>
              <a:rPr lang="en-GB" sz="2000" dirty="0" smtClean="0"/>
              <a:t>(</a:t>
            </a:r>
            <a:r>
              <a:rPr lang="en-GB" sz="2000" dirty="0"/>
              <a:t>Ray </a:t>
            </a:r>
            <a:r>
              <a:rPr lang="en-GB" sz="2000" dirty="0" err="1"/>
              <a:t>Durrheim</a:t>
            </a:r>
            <a:r>
              <a:rPr lang="en-GB" sz="2000" dirty="0"/>
              <a:t>)</a:t>
            </a:r>
            <a:r>
              <a:rPr lang="en-US" sz="2000" dirty="0"/>
              <a:t> </a:t>
            </a:r>
          </a:p>
          <a:p>
            <a:pPr marL="285750" indent="-285750">
              <a:buFont typeface="Wingdings" charset="2"/>
              <a:buChar char="²"/>
            </a:pPr>
            <a:r>
              <a:rPr lang="en-GB" sz="2000" dirty="0"/>
              <a:t>The preliminary Sub-Saharan Africa (SSA) Hazard model (Poggi Valerio)</a:t>
            </a:r>
            <a:r>
              <a:rPr lang="en-US" sz="2000" dirty="0"/>
              <a:t> </a:t>
            </a:r>
            <a:endParaRPr lang="en-US" sz="2000" dirty="0" smtClean="0"/>
          </a:p>
          <a:p>
            <a:pPr marL="285750" indent="-285750">
              <a:buFont typeface="Wingdings" charset="2"/>
              <a:buChar char="²"/>
            </a:pPr>
            <a:r>
              <a:rPr lang="en-GB" sz="2000" dirty="0"/>
              <a:t>Open review of SSA </a:t>
            </a:r>
            <a:r>
              <a:rPr lang="en-GB" sz="2000" dirty="0" smtClean="0"/>
              <a:t>model (All)</a:t>
            </a:r>
            <a:endParaRPr lang="en-US" sz="2000" dirty="0"/>
          </a:p>
          <a:p>
            <a:pPr algn="ctr"/>
            <a:endParaRPr lang="en-US" sz="2000" dirty="0"/>
          </a:p>
          <a:p>
            <a:r>
              <a:rPr lang="en-US" sz="2000" dirty="0" smtClean="0"/>
              <a:t>	Lunch break</a:t>
            </a:r>
            <a:endParaRPr lang="en-US" sz="2000" dirty="0"/>
          </a:p>
          <a:p>
            <a:endParaRPr lang="en-US" sz="2000" dirty="0"/>
          </a:p>
          <a:p>
            <a:r>
              <a:rPr lang="en-US" sz="2000" b="1" dirty="0" smtClean="0">
                <a:solidFill>
                  <a:srgbClr val="008000"/>
                </a:solidFill>
              </a:rPr>
              <a:t>AFTERNOON</a:t>
            </a:r>
          </a:p>
          <a:p>
            <a:pPr marL="285750" indent="-285750">
              <a:buFont typeface="Wingdings" charset="2"/>
              <a:buChar char="²"/>
            </a:pPr>
            <a:r>
              <a:rPr lang="en-US" sz="2000" dirty="0" smtClean="0"/>
              <a:t>Presentation from participants (All)</a:t>
            </a:r>
            <a:endParaRPr lang="en-US" sz="2000" dirty="0"/>
          </a:p>
          <a:p>
            <a:pPr marL="285750" indent="-285750">
              <a:buFont typeface="Wingdings" charset="2"/>
              <a:buChar char="²"/>
            </a:pPr>
            <a:r>
              <a:rPr lang="en-US" sz="2000" dirty="0" smtClean="0"/>
              <a:t>Open discussion on way forward (All)</a:t>
            </a:r>
            <a:endParaRPr lang="en-US" sz="2000" dirty="0"/>
          </a:p>
          <a:p>
            <a:pPr marL="285750" indent="-285750">
              <a:buFont typeface="Wingdings" charset="2"/>
              <a:buChar char="²"/>
            </a:pPr>
            <a:r>
              <a:rPr lang="en-US" sz="2000" dirty="0" smtClean="0"/>
              <a:t>Closing remarks (Poggi Valerio)</a:t>
            </a:r>
          </a:p>
          <a:p>
            <a:endParaRPr lang="en-US" sz="2000" dirty="0"/>
          </a:p>
          <a:p>
            <a:r>
              <a:rPr lang="en-US" sz="2000" dirty="0"/>
              <a:t>	</a:t>
            </a:r>
            <a:r>
              <a:rPr lang="en-US" sz="2000" dirty="0" smtClean="0"/>
              <a:t>Dinner</a:t>
            </a:r>
            <a:endParaRPr lang="en-US" sz="2000" dirty="0"/>
          </a:p>
        </p:txBody>
      </p:sp>
      <p:pic>
        <p:nvPicPr>
          <p:cNvPr id="7" name="Picture 6" descr="worksho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22" y="2845162"/>
            <a:ext cx="3692929" cy="308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291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09888" y="134165"/>
            <a:ext cx="8261145" cy="82938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cs typeface="Calibri"/>
              </a:rPr>
              <a:t>Welcome!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31803" y="1498576"/>
            <a:ext cx="5865708" cy="4493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Useful information:</a:t>
            </a:r>
          </a:p>
          <a:p>
            <a:endParaRPr lang="en-US" sz="2200" dirty="0"/>
          </a:p>
          <a:p>
            <a:pPr marL="285750" indent="-285750">
              <a:buFont typeface="Courier New"/>
              <a:buChar char="o"/>
            </a:pPr>
            <a:r>
              <a:rPr lang="en-US" sz="2200" dirty="0" err="1" smtClean="0"/>
              <a:t>Wifi</a:t>
            </a:r>
            <a:r>
              <a:rPr lang="en-US" sz="2200" dirty="0" smtClean="0"/>
              <a:t> </a:t>
            </a:r>
            <a:r>
              <a:rPr lang="en-US" sz="2200" dirty="0" smtClean="0"/>
              <a:t>connection: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200" dirty="0" smtClean="0"/>
              <a:t>Access Point:	Jupiter-Meeting Hall</a:t>
            </a:r>
            <a:endParaRPr lang="en-US" sz="2200" dirty="0" smtClean="0"/>
          </a:p>
          <a:p>
            <a:pPr marL="800100" lvl="1" indent="-342900">
              <a:buFont typeface="Wingdings" charset="2"/>
              <a:buChar char="ü"/>
            </a:pPr>
            <a:r>
              <a:rPr lang="en-US" sz="2200" dirty="0" smtClean="0"/>
              <a:t>User:			MEETING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200" dirty="0" err="1" smtClean="0"/>
              <a:t>Passwd</a:t>
            </a:r>
            <a:r>
              <a:rPr lang="en-US" sz="2200" dirty="0" smtClean="0"/>
              <a:t>:		JIH</a:t>
            </a:r>
            <a:endParaRPr lang="en-US" sz="2200" dirty="0" smtClean="0"/>
          </a:p>
          <a:p>
            <a:pPr marL="285750" indent="-285750">
              <a:buFont typeface="Courier New"/>
              <a:buChar char="o"/>
            </a:pPr>
            <a:r>
              <a:rPr lang="en-US" sz="2200" dirty="0" smtClean="0"/>
              <a:t>Uploading </a:t>
            </a:r>
            <a:r>
              <a:rPr lang="en-US" sz="2200" dirty="0" smtClean="0"/>
              <a:t>presentations</a:t>
            </a:r>
          </a:p>
          <a:p>
            <a:pPr marL="285750" indent="-285750">
              <a:buFont typeface="Courier New"/>
              <a:buChar char="o"/>
            </a:pPr>
            <a:r>
              <a:rPr lang="en-US" sz="2200" dirty="0" smtClean="0"/>
              <a:t>Lunch and dinner, special dietary requirements </a:t>
            </a:r>
          </a:p>
          <a:p>
            <a:pPr marL="285750" indent="-285750">
              <a:buFont typeface="Courier New"/>
              <a:buChar char="o"/>
            </a:pPr>
            <a:r>
              <a:rPr lang="en-US" sz="2200" dirty="0" smtClean="0"/>
              <a:t>Reimbursement </a:t>
            </a:r>
            <a:r>
              <a:rPr lang="en-US" sz="2200" dirty="0" smtClean="0"/>
              <a:t>policy</a:t>
            </a:r>
          </a:p>
          <a:p>
            <a:pPr marL="285750" indent="-285750">
              <a:buFont typeface="Courier New"/>
              <a:buChar char="o"/>
            </a:pPr>
            <a:r>
              <a:rPr lang="en-US" sz="2200" dirty="0" smtClean="0"/>
              <a:t>Online Data:</a:t>
            </a:r>
          </a:p>
          <a:p>
            <a:endParaRPr lang="en-US" sz="2200" dirty="0" smtClean="0"/>
          </a:p>
          <a:p>
            <a:r>
              <a:rPr lang="en-US" sz="2200" dirty="0">
                <a:hlinkClick r:id="rId2"/>
              </a:rPr>
              <a:t>http://seismo.org/Share/SSA-Hazard/Model</a:t>
            </a:r>
            <a:r>
              <a:rPr lang="en-US" sz="2200" dirty="0" smtClean="0">
                <a:hlinkClick r:id="rId2"/>
              </a:rPr>
              <a:t>/</a:t>
            </a:r>
            <a:endParaRPr lang="en-US" sz="2200" dirty="0" smtClean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86816662"/>
      </p:ext>
    </p:extLst>
  </p:cSld>
  <p:clrMapOvr>
    <a:masterClrMapping/>
  </p:clrMapOvr>
</p:sld>
</file>

<file path=ppt/theme/theme1.xml><?xml version="1.0" encoding="utf-8"?>
<a:theme xmlns:a="http://schemas.openxmlformats.org/drawingml/2006/main" name="GEM-PresentationTemplate-v2014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GEM-PresentationTemplate-v201401.potx</Template>
  <TotalTime>5032</TotalTime>
  <Words>207</Words>
  <Application>Microsoft Macintosh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GEM-PresentationTemplate-v201401</vt:lpstr>
      <vt:lpstr>Assessing Earthquake Hazard and Risk in Sub-Saharan Africa</vt:lpstr>
      <vt:lpstr>SSA Hazard Workshop</vt:lpstr>
      <vt:lpstr>Introducing Invitees</vt:lpstr>
      <vt:lpstr>Today’s Agenda</vt:lpstr>
      <vt:lpstr>Welcome!</vt:lpstr>
    </vt:vector>
  </TitlesOfParts>
  <Company>GEM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Brown</dc:creator>
  <cp:lastModifiedBy>Valerio Poggi</cp:lastModifiedBy>
  <cp:revision>462</cp:revision>
  <dcterms:created xsi:type="dcterms:W3CDTF">2014-06-19T09:36:06Z</dcterms:created>
  <dcterms:modified xsi:type="dcterms:W3CDTF">2016-06-28T09:54:51Z</dcterms:modified>
</cp:coreProperties>
</file>