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469" r:id="rId3"/>
    <p:sldId id="464" r:id="rId4"/>
    <p:sldId id="480" r:id="rId5"/>
    <p:sldId id="474" r:id="rId6"/>
    <p:sldId id="482" r:id="rId7"/>
    <p:sldId id="484" r:id="rId8"/>
    <p:sldId id="470" r:id="rId9"/>
    <p:sldId id="481" r:id="rId10"/>
    <p:sldId id="483" r:id="rId11"/>
    <p:sldId id="486" r:id="rId12"/>
    <p:sldId id="487" r:id="rId13"/>
    <p:sldId id="490" r:id="rId14"/>
    <p:sldId id="496" r:id="rId15"/>
    <p:sldId id="489" r:id="rId16"/>
    <p:sldId id="493" r:id="rId17"/>
    <p:sldId id="494" r:id="rId18"/>
    <p:sldId id="497" r:id="rId19"/>
    <p:sldId id="495" r:id="rId20"/>
    <p:sldId id="500" r:id="rId21"/>
    <p:sldId id="499" r:id="rId22"/>
    <p:sldId id="471" r:id="rId23"/>
    <p:sldId id="472" r:id="rId24"/>
    <p:sldId id="475" r:id="rId25"/>
    <p:sldId id="473" r:id="rId26"/>
    <p:sldId id="477" r:id="rId27"/>
    <p:sldId id="476" r:id="rId28"/>
    <p:sldId id="462" r:id="rId29"/>
    <p:sldId id="479" r:id="rId30"/>
    <p:sldId id="498" r:id="rId31"/>
    <p:sldId id="488" r:id="rId3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co Pagani" initials="MP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EDED"/>
    <a:srgbClr val="EFEFEF"/>
    <a:srgbClr val="554741"/>
    <a:srgbClr val="EB73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7" autoAdjust="0"/>
    <p:restoredTop sz="96435" autoAdjust="0"/>
  </p:normalViewPr>
  <p:slideViewPr>
    <p:cSldViewPr snapToGrid="0" snapToObjects="1">
      <p:cViewPr varScale="1">
        <p:scale>
          <a:sx n="100" d="100"/>
          <a:sy n="100" d="100"/>
        </p:scale>
        <p:origin x="-1096" y="-112"/>
      </p:cViewPr>
      <p:guideLst>
        <p:guide orient="horz" pos="400"/>
        <p:guide orient="horz" pos="831"/>
        <p:guide orient="horz" pos="3188"/>
        <p:guide orient="horz" pos="2160"/>
        <p:guide pos="5161"/>
        <p:guide pos="2879"/>
        <p:guide pos="233"/>
      </p:guideLst>
    </p:cSldViewPr>
  </p:slideViewPr>
  <p:outlineViewPr>
    <p:cViewPr>
      <p:scale>
        <a:sx n="33" d="100"/>
        <a:sy n="33" d="100"/>
      </p:scale>
      <p:origin x="0" y="888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commentAuthors" Target="commentAuthors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Relationship Id="rId2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Relationship Id="rId2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951CC-E3B1-9D4F-97AC-731EB7D5A482}" type="datetimeFigureOut">
              <a:rPr lang="en-US" smtClean="0"/>
              <a:t>26/06/16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75FC0-5236-0544-8FBF-21FC83FCD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707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75FC0-5236-0544-8FBF-21FC83FCDCA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29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75FC0-5236-0544-8FBF-21FC83FCDCA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02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M-PT-2014-03-08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3013" cy="68580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792892" y="3002450"/>
            <a:ext cx="6691746" cy="0"/>
          </a:xfrm>
          <a:prstGeom prst="line">
            <a:avLst/>
          </a:prstGeom>
          <a:ln w="28575" cmpd="sng">
            <a:solidFill>
              <a:srgbClr val="EB73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660092" y="734159"/>
            <a:ext cx="7030495" cy="2095837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latin typeface="Avenir Heavy"/>
                <a:cs typeface="Avenir Heavy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1660092" y="3159856"/>
            <a:ext cx="7030495" cy="30895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Avenir Book"/>
                <a:cs typeface="Avenir Book"/>
              </a:defRPr>
            </a:lvl1pPr>
            <a:lvl2pPr>
              <a:defRPr>
                <a:latin typeface="Avenir Book"/>
                <a:cs typeface="Avenir Book"/>
              </a:defRPr>
            </a:lvl2pPr>
            <a:lvl3pPr>
              <a:defRPr>
                <a:latin typeface="Avenir Book"/>
                <a:cs typeface="Avenir Book"/>
              </a:defRPr>
            </a:lvl3pPr>
            <a:lvl4pPr>
              <a:defRPr>
                <a:latin typeface="Avenir Book"/>
                <a:cs typeface="Avenir Book"/>
              </a:defRPr>
            </a:lvl4pPr>
            <a:lvl5pPr>
              <a:defRPr>
                <a:latin typeface="Avenir Book"/>
                <a:cs typeface="Avenir Book"/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207475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EM-PT-2014-02-0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761" y="0"/>
            <a:ext cx="767239" cy="68580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563563" y="940844"/>
            <a:ext cx="7471287" cy="0"/>
          </a:xfrm>
          <a:prstGeom prst="line">
            <a:avLst/>
          </a:prstGeom>
          <a:ln w="12700" cmpd="sng">
            <a:solidFill>
              <a:srgbClr val="EB73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888" y="118259"/>
            <a:ext cx="7749469" cy="777335"/>
          </a:xfrm>
          <a:ln>
            <a:noFill/>
          </a:ln>
        </p:spPr>
        <p:txBody>
          <a:bodyPr rtlCol="0">
            <a:normAutofit/>
          </a:bodyPr>
          <a:lstStyle>
            <a:lvl1pPr>
              <a:defRPr lang="en-US" sz="3000">
                <a:latin typeface="Avenir Heavy"/>
                <a:cs typeface="Avenir Heavy"/>
              </a:defRPr>
            </a:lvl1pPr>
          </a:lstStyle>
          <a:p>
            <a:pPr lvl="0"/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889" y="1789089"/>
            <a:ext cx="7749468" cy="4734830"/>
          </a:xfrm>
        </p:spPr>
        <p:txBody>
          <a:bodyPr/>
          <a:lstStyle>
            <a:lvl1pPr>
              <a:lnSpc>
                <a:spcPct val="120000"/>
              </a:lnSpc>
              <a:defRPr sz="1800">
                <a:latin typeface="Avenir Book"/>
                <a:cs typeface="Avenir Book"/>
              </a:defRPr>
            </a:lvl1pPr>
            <a:lvl2pPr>
              <a:lnSpc>
                <a:spcPct val="120000"/>
              </a:lnSpc>
              <a:defRPr sz="1800">
                <a:latin typeface="Avenir Book"/>
                <a:cs typeface="Avenir Book"/>
              </a:defRPr>
            </a:lvl2pPr>
            <a:lvl3pPr>
              <a:lnSpc>
                <a:spcPct val="120000"/>
              </a:lnSpc>
              <a:defRPr sz="1400">
                <a:latin typeface="Avenir Book"/>
                <a:cs typeface="Avenir Book"/>
              </a:defRPr>
            </a:lvl3pPr>
            <a:lvl4pPr>
              <a:lnSpc>
                <a:spcPct val="120000"/>
              </a:lnSpc>
              <a:defRPr sz="1400">
                <a:latin typeface="Avenir Book"/>
                <a:cs typeface="Avenir Book"/>
              </a:defRPr>
            </a:lvl4pPr>
            <a:lvl5pPr>
              <a:defRPr>
                <a:latin typeface="Avenir Book"/>
                <a:cs typeface="Avenir Book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pic>
        <p:nvPicPr>
          <p:cNvPr id="4" name="Picture 3" descr="Vertical_RGB_294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637" y="522030"/>
            <a:ext cx="873832" cy="74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971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85800" y="419100"/>
            <a:ext cx="7874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844800"/>
            <a:ext cx="7874000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lang="en-GB" sz="4400" kern="1200" dirty="0">
          <a:solidFill>
            <a:srgbClr val="554741"/>
          </a:solidFill>
          <a:latin typeface="TitilliumText22L XBold"/>
          <a:ea typeface="ＭＳ Ｐゴシック" charset="0"/>
          <a:cs typeface="TitilliumText22L XBold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lang="en-GB" sz="2000" kern="1200">
          <a:solidFill>
            <a:srgbClr val="EB737D"/>
          </a:solidFill>
          <a:latin typeface="TitilliumText22L Light"/>
          <a:ea typeface="ＭＳ Ｐゴシック" charset="0"/>
          <a:cs typeface="TitilliumText22L Light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lang="en-GB" sz="2000" kern="1200">
          <a:solidFill>
            <a:srgbClr val="EB737D"/>
          </a:solidFill>
          <a:latin typeface="TitilliumText22L Light"/>
          <a:ea typeface="ＭＳ Ｐゴシック" charset="0"/>
          <a:cs typeface="TitilliumText22L Light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lang="en-GB" sz="1600" kern="1200">
          <a:solidFill>
            <a:srgbClr val="EB737D"/>
          </a:solidFill>
          <a:latin typeface="TitilliumText22L Light"/>
          <a:ea typeface="ＭＳ Ｐゴシック" charset="0"/>
          <a:cs typeface="TitilliumText22L Light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lang="en-GB" sz="1600" kern="1200">
          <a:solidFill>
            <a:srgbClr val="EB737D"/>
          </a:solidFill>
          <a:latin typeface="TitilliumText22L Light"/>
          <a:ea typeface="ＭＳ Ｐゴシック" charset="0"/>
          <a:cs typeface="TitilliumText22L Light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lang="en-US" sz="1000" kern="1200">
          <a:solidFill>
            <a:srgbClr val="EB737D"/>
          </a:solidFill>
          <a:latin typeface="TitilliumText22L Light"/>
          <a:ea typeface="ＭＳ Ｐゴシック" charset="0"/>
          <a:cs typeface="TitilliumText22L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5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oleObject" Target="../embeddings/oleObject3.bin"/><Relationship Id="rId5" Type="http://schemas.openxmlformats.org/officeDocument/2006/relationships/image" Target="../media/image2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30.e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3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://www.globalquakemodel.org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0092" y="368673"/>
            <a:ext cx="6937808" cy="246132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Introduction to</a:t>
            </a:r>
            <a:br>
              <a:rPr lang="en-US" dirty="0">
                <a:latin typeface="Calibri"/>
                <a:cs typeface="Calibri"/>
              </a:rPr>
            </a:br>
            <a:r>
              <a:rPr lang="en-US" dirty="0">
                <a:latin typeface="Calibri"/>
                <a:cs typeface="Calibri"/>
              </a:rPr>
              <a:t>Seismic Hazard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0699" y="3159856"/>
            <a:ext cx="6705601" cy="2986944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1900" dirty="0" smtClean="0"/>
              <a:t>Valerio Poggi</a:t>
            </a:r>
            <a:endParaRPr lang="en-US" sz="1900" dirty="0"/>
          </a:p>
          <a:p>
            <a:pPr>
              <a:lnSpc>
                <a:spcPct val="130000"/>
              </a:lnSpc>
            </a:pPr>
            <a:r>
              <a:rPr lang="en-US" sz="1900" dirty="0" smtClean="0"/>
              <a:t>Global </a:t>
            </a:r>
            <a:r>
              <a:rPr lang="en-US" sz="1900" dirty="0"/>
              <a:t>Earthquake Model (GEM), Pavia </a:t>
            </a:r>
            <a:r>
              <a:rPr lang="en-US" sz="1900" dirty="0" smtClean="0"/>
              <a:t>Italy</a:t>
            </a:r>
          </a:p>
          <a:p>
            <a:pPr>
              <a:lnSpc>
                <a:spcPct val="130000"/>
              </a:lnSpc>
            </a:pPr>
            <a:endParaRPr lang="en-US" sz="1900" dirty="0" smtClean="0"/>
          </a:p>
          <a:p>
            <a:pPr>
              <a:lnSpc>
                <a:spcPct val="130000"/>
              </a:lnSpc>
            </a:pPr>
            <a:endParaRPr lang="en-US" sz="1900" dirty="0"/>
          </a:p>
          <a:p>
            <a:endParaRPr lang="en-US" sz="1900" dirty="0"/>
          </a:p>
          <a:p>
            <a:endParaRPr lang="en-US" sz="1900" dirty="0" smtClean="0"/>
          </a:p>
          <a:p>
            <a:r>
              <a:rPr lang="en-US" sz="1900" dirty="0" smtClean="0"/>
              <a:t>Addis Ababa, 29 June 2016</a:t>
            </a:r>
            <a:endParaRPr lang="en-US" sz="1900" dirty="0"/>
          </a:p>
        </p:txBody>
      </p:sp>
      <p:pic>
        <p:nvPicPr>
          <p:cNvPr id="4" name="Picture 3" descr="Vertical_RGB_29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601" y="4762500"/>
            <a:ext cx="2230299" cy="190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6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Scenario Models - </a:t>
            </a:r>
            <a:r>
              <a:rPr lang="en-US" sz="2600" dirty="0" err="1" smtClean="0"/>
              <a:t>ShakeMap</a:t>
            </a:r>
            <a:r>
              <a:rPr lang="en-US" sz="2600" dirty="0" smtClean="0"/>
              <a:t> Example</a:t>
            </a:r>
            <a:endParaRPr lang="en-US" sz="2600" dirty="0"/>
          </a:p>
        </p:txBody>
      </p:sp>
      <p:pic>
        <p:nvPicPr>
          <p:cNvPr id="3" name="Picture 2" descr="M7.2-Baja-USGS-shake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175" y="1134752"/>
            <a:ext cx="50800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05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6-09 at 16.33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38" y="2795839"/>
            <a:ext cx="2343297" cy="222850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PSHA - Basic Workflow</a:t>
            </a:r>
            <a:endParaRPr lang="en-US" sz="2600" dirty="0"/>
          </a:p>
        </p:txBody>
      </p:sp>
      <p:pic>
        <p:nvPicPr>
          <p:cNvPr id="4" name="Picture 3" descr="Screen Shot 2016-06-09 at 16.33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103" y="4381510"/>
            <a:ext cx="2709997" cy="21251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0642" y="2200748"/>
            <a:ext cx="26212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solidFill>
                  <a:srgbClr val="008000"/>
                </a:solidFill>
                <a:cs typeface="Avenir Book"/>
              </a:rPr>
              <a:t>Where</a:t>
            </a:r>
          </a:p>
          <a:p>
            <a:r>
              <a:rPr lang="en-US" dirty="0" err="1" smtClean="0">
                <a:solidFill>
                  <a:srgbClr val="000000"/>
                </a:solidFill>
                <a:cs typeface="Avenir Book"/>
              </a:rPr>
              <a:t>Seismogenic</a:t>
            </a:r>
            <a:r>
              <a:rPr lang="en-US" dirty="0" smtClean="0">
                <a:solidFill>
                  <a:srgbClr val="000000"/>
                </a:solidFill>
                <a:cs typeface="Avenir Book"/>
              </a:rPr>
              <a:t> Zone Models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296786" y="3023452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solidFill>
                  <a:srgbClr val="3366FF"/>
                </a:solidFill>
                <a:cs typeface="Avenir Book"/>
              </a:rPr>
              <a:t>When (how often)</a:t>
            </a:r>
          </a:p>
          <a:p>
            <a:r>
              <a:rPr lang="en-US" dirty="0" smtClean="0">
                <a:solidFill>
                  <a:srgbClr val="000000"/>
                </a:solidFill>
                <a:cs typeface="Avenir Book"/>
              </a:rPr>
              <a:t>Recurrence Models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934475" y="3779901"/>
            <a:ext cx="23903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  <a:cs typeface="Avenir Book"/>
              </a:rPr>
              <a:t>How</a:t>
            </a:r>
          </a:p>
          <a:p>
            <a:r>
              <a:rPr lang="en-US" dirty="0" smtClean="0">
                <a:solidFill>
                  <a:srgbClr val="000000"/>
                </a:solidFill>
                <a:cs typeface="Avenir Book"/>
              </a:rPr>
              <a:t>Ground Motion Models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07769" y="5024346"/>
            <a:ext cx="134448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 smtClean="0"/>
              <a:t>Modified from Baker (2008)</a:t>
            </a:r>
            <a:endParaRPr lang="en-US" sz="8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2859486" y="3570226"/>
            <a:ext cx="2691158" cy="2120205"/>
            <a:chOff x="2897818" y="3101577"/>
            <a:chExt cx="2691158" cy="2120205"/>
          </a:xfrm>
        </p:grpSpPr>
        <p:pic>
          <p:nvPicPr>
            <p:cNvPr id="5" name="Picture 4" descr="Screen Shot 2016-06-09 at 16.33.13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818" y="3101577"/>
              <a:ext cx="2691158" cy="2120205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3756429" y="3759003"/>
              <a:ext cx="54000" cy="54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3908829" y="3930751"/>
              <a:ext cx="54000" cy="54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4025325" y="3984751"/>
              <a:ext cx="54000" cy="54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4162829" y="4038751"/>
              <a:ext cx="54000" cy="54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312054" y="4187222"/>
              <a:ext cx="54000" cy="54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385533" y="4214222"/>
              <a:ext cx="54000" cy="54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496204" y="4320572"/>
              <a:ext cx="54000" cy="54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597804" y="4347572"/>
              <a:ext cx="54000" cy="54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528479" y="1075139"/>
            <a:ext cx="7493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Probabilistic </a:t>
            </a:r>
            <a:r>
              <a:rPr lang="en-US" dirty="0"/>
              <a:t>hazard is computed by taking into account </a:t>
            </a:r>
            <a:r>
              <a:rPr lang="en-US" b="1" dirty="0">
                <a:solidFill>
                  <a:srgbClr val="FF0000"/>
                </a:solidFill>
              </a:rPr>
              <a:t>all the possible scenarios</a:t>
            </a:r>
            <a:r>
              <a:rPr lang="en-US" dirty="0"/>
              <a:t> generated by all the sources </a:t>
            </a:r>
            <a:r>
              <a:rPr lang="en-US" dirty="0" smtClean="0"/>
              <a:t>within a certain distance from the </a:t>
            </a:r>
            <a:r>
              <a:rPr lang="en-US" dirty="0"/>
              <a:t>investigated </a:t>
            </a:r>
            <a:r>
              <a:rPr lang="en-US" dirty="0" smtClean="0"/>
              <a:t>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03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6-09 at 16.34.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909" y="4306460"/>
            <a:ext cx="3058836" cy="2433423"/>
          </a:xfrm>
          <a:prstGeom prst="rect">
            <a:avLst/>
          </a:prstGeom>
        </p:spPr>
      </p:pic>
      <p:graphicFrame>
        <p:nvGraphicFramePr>
          <p:cNvPr id="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926167"/>
              </p:ext>
            </p:extLst>
          </p:nvPr>
        </p:nvGraphicFramePr>
        <p:xfrm>
          <a:off x="812174" y="2178020"/>
          <a:ext cx="6928962" cy="746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6" name="Equation" r:id="rId4" imgW="4483100" imgH="482600" progId="Equation.3">
                  <p:embed/>
                </p:oleObj>
              </mc:Choice>
              <mc:Fallback>
                <p:oleObj name="Equation" r:id="rId4" imgW="44831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174" y="2178020"/>
                        <a:ext cx="6928962" cy="7468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0619676"/>
              </p:ext>
            </p:extLst>
          </p:nvPr>
        </p:nvGraphicFramePr>
        <p:xfrm>
          <a:off x="1536628" y="5744656"/>
          <a:ext cx="2318449" cy="3761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7" name="Equation" r:id="rId6" imgW="1485900" imgH="241300" progId="Equation.3">
                  <p:embed/>
                </p:oleObj>
              </mc:Choice>
              <mc:Fallback>
                <p:oleObj name="Equation" r:id="rId6" imgW="1485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6628" y="5744656"/>
                        <a:ext cx="2318449" cy="3761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PSHA – Basic Equation</a:t>
            </a:r>
            <a:endParaRPr lang="en-US" sz="2600" dirty="0"/>
          </a:p>
        </p:txBody>
      </p:sp>
      <p:sp>
        <p:nvSpPr>
          <p:cNvPr id="6" name="Rectangle 5"/>
          <p:cNvSpPr/>
          <p:nvPr/>
        </p:nvSpPr>
        <p:spPr>
          <a:xfrm>
            <a:off x="616461" y="1207475"/>
            <a:ext cx="73435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  <a:cs typeface="Avenir Book"/>
              </a:rPr>
              <a:t>The rate </a:t>
            </a:r>
            <a:r>
              <a:rPr lang="en-US" dirty="0" err="1" smtClean="0">
                <a:latin typeface="+mj-lt"/>
                <a:cs typeface="Avenir Book"/>
              </a:rPr>
              <a:t>λ</a:t>
            </a:r>
            <a:r>
              <a:rPr lang="en-US" dirty="0" smtClean="0">
                <a:latin typeface="+mj-lt"/>
                <a:cs typeface="Avenir Book"/>
              </a:rPr>
              <a:t> of events with intensity (IM) larger than a value x experienced at a given site from the contribution of all sources can be formalized as:</a:t>
            </a:r>
            <a:endParaRPr lang="en-US" dirty="0">
              <a:solidFill>
                <a:srgbClr val="000000"/>
              </a:solidFill>
              <a:latin typeface="+mj-lt"/>
              <a:cs typeface="Avenir Book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2735" y="4390649"/>
            <a:ext cx="38028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+mj-lt"/>
                <a:cs typeface="Avenir Book"/>
              </a:rPr>
              <a:t>The annual rate </a:t>
            </a:r>
            <a:r>
              <a:rPr lang="en-US" dirty="0" err="1" smtClean="0">
                <a:latin typeface="+mj-lt"/>
                <a:cs typeface="Avenir Book"/>
              </a:rPr>
              <a:t>λ</a:t>
            </a:r>
            <a:r>
              <a:rPr lang="en-US" dirty="0" smtClean="0">
                <a:latin typeface="+mj-lt"/>
                <a:cs typeface="Avenir Book"/>
              </a:rPr>
              <a:t> is then translated into probability by assuming a </a:t>
            </a:r>
            <a:r>
              <a:rPr lang="en-US" b="1" dirty="0" smtClean="0">
                <a:solidFill>
                  <a:srgbClr val="008000"/>
                </a:solidFill>
                <a:latin typeface="+mj-lt"/>
                <a:cs typeface="Avenir Book"/>
              </a:rPr>
              <a:t>Poisson recurrence model</a:t>
            </a:r>
            <a:r>
              <a:rPr lang="en-US" dirty="0" smtClean="0">
                <a:latin typeface="+mj-lt"/>
                <a:cs typeface="Avenir Book"/>
              </a:rPr>
              <a:t> (independent events):</a:t>
            </a:r>
            <a:endParaRPr lang="en-US" dirty="0">
              <a:solidFill>
                <a:srgbClr val="000000"/>
              </a:solidFill>
              <a:latin typeface="+mj-lt"/>
              <a:cs typeface="Avenir Boo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80473" y="3659885"/>
            <a:ext cx="1890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cs typeface="Avenir Book"/>
              </a:rPr>
              <a:t>Loop over sources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09333" y="3275416"/>
            <a:ext cx="2275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cs typeface="Avenir Book"/>
              </a:rPr>
              <a:t>Loop over magnitudes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925578" y="2887034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cs typeface="Avenir Book"/>
              </a:rPr>
              <a:t>Loop over distances</a:t>
            </a:r>
            <a:endParaRPr lang="en-US" dirty="0"/>
          </a:p>
        </p:txBody>
      </p:sp>
      <p:cxnSp>
        <p:nvCxnSpPr>
          <p:cNvPr id="12" name="Elbow Connector 11"/>
          <p:cNvCxnSpPr>
            <a:endCxn id="10" idx="1"/>
          </p:cNvCxnSpPr>
          <p:nvPr/>
        </p:nvCxnSpPr>
        <p:spPr>
          <a:xfrm>
            <a:off x="4191759" y="2924888"/>
            <a:ext cx="733819" cy="146812"/>
          </a:xfrm>
          <a:prstGeom prst="bentConnector3">
            <a:avLst>
              <a:gd name="adj1" fmla="val 29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/>
          <p:nvPr/>
        </p:nvCxnSpPr>
        <p:spPr>
          <a:xfrm>
            <a:off x="3855077" y="2934648"/>
            <a:ext cx="554256" cy="526775"/>
          </a:xfrm>
          <a:prstGeom prst="bentConnector3">
            <a:avLst>
              <a:gd name="adj1" fmla="val -1638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endCxn id="8" idx="1"/>
          </p:cNvCxnSpPr>
          <p:nvPr/>
        </p:nvCxnSpPr>
        <p:spPr>
          <a:xfrm>
            <a:off x="2209138" y="2928052"/>
            <a:ext cx="1371335" cy="916499"/>
          </a:xfrm>
          <a:prstGeom prst="bentConnector3">
            <a:avLst>
              <a:gd name="adj1" fmla="val 433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405701" y="2720503"/>
            <a:ext cx="79371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808085" y="2720503"/>
            <a:ext cx="532256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313830" y="2720503"/>
            <a:ext cx="134485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403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.ASmodelv61_Tectonic_MO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27" y="2185048"/>
            <a:ext cx="6606435" cy="46729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err="1" smtClean="0"/>
              <a:t>Seismogenic</a:t>
            </a:r>
            <a:r>
              <a:rPr lang="en-US" sz="2600" dirty="0" smtClean="0"/>
              <a:t> Zones</a:t>
            </a:r>
            <a:endParaRPr lang="en-US" sz="2600" dirty="0"/>
          </a:p>
        </p:txBody>
      </p:sp>
      <p:sp>
        <p:nvSpPr>
          <p:cNvPr id="4" name="Rectangle 3"/>
          <p:cNvSpPr/>
          <p:nvPr/>
        </p:nvSpPr>
        <p:spPr>
          <a:xfrm>
            <a:off x="546101" y="1147318"/>
            <a:ext cx="73004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Distributed </a:t>
            </a:r>
            <a:r>
              <a:rPr lang="en-US" dirty="0" smtClean="0"/>
              <a:t>Seismicity:</a:t>
            </a:r>
            <a:endParaRPr lang="en-US" dirty="0"/>
          </a:p>
          <a:p>
            <a:pPr marL="285750" indent="-285750">
              <a:buFont typeface="Courier New"/>
              <a:buChar char="o"/>
            </a:pPr>
            <a:r>
              <a:rPr lang="en-US" dirty="0" smtClean="0"/>
              <a:t>Single points</a:t>
            </a:r>
            <a:endParaRPr lang="en-US" dirty="0"/>
          </a:p>
          <a:p>
            <a:pPr marL="285750" indent="-285750">
              <a:buFont typeface="Courier New"/>
              <a:buChar char="o"/>
            </a:pPr>
            <a:r>
              <a:rPr lang="en-US" dirty="0" smtClean="0"/>
              <a:t>Grid </a:t>
            </a:r>
            <a:r>
              <a:rPr lang="en-US" dirty="0"/>
              <a:t>representations (e.g. smoothed seismicity)</a:t>
            </a:r>
          </a:p>
          <a:p>
            <a:pPr marL="285750" indent="-285750">
              <a:buFont typeface="Courier New"/>
              <a:buChar char="o"/>
            </a:pPr>
            <a:r>
              <a:rPr lang="en-US" dirty="0" smtClean="0"/>
              <a:t>Polygon </a:t>
            </a:r>
            <a:r>
              <a:rPr lang="en-US" dirty="0"/>
              <a:t>of Uniform </a:t>
            </a:r>
            <a:r>
              <a:rPr lang="en-US" dirty="0" smtClean="0"/>
              <a:t>Seismicity (so far the most widely used approach)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733575" y="6422330"/>
            <a:ext cx="33154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SHARE Area Source Zonation Model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8135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3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1" y="2213416"/>
            <a:ext cx="3231997" cy="360676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6101" y="1551696"/>
            <a:ext cx="331548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Uniform Area Source Model of </a:t>
            </a:r>
            <a:r>
              <a:rPr lang="en-US" sz="1600" dirty="0" smtClean="0"/>
              <a:t>Italy</a:t>
            </a:r>
          </a:p>
          <a:p>
            <a:pPr algn="ctr"/>
            <a:r>
              <a:rPr lang="en-US" sz="1600" dirty="0" smtClean="0"/>
              <a:t>(modified from </a:t>
            </a:r>
            <a:r>
              <a:rPr lang="en-US" sz="1600" dirty="0" err="1" smtClean="0"/>
              <a:t>Meletti</a:t>
            </a:r>
            <a:r>
              <a:rPr lang="en-US" sz="1600" dirty="0" smtClean="0"/>
              <a:t> </a:t>
            </a:r>
            <a:r>
              <a:rPr lang="en-US" sz="1600" dirty="0"/>
              <a:t>et al., 2008)</a:t>
            </a:r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Area Sources Zones</a:t>
            </a:r>
            <a:endParaRPr lang="en-US" sz="2600" dirty="0"/>
          </a:p>
        </p:txBody>
      </p:sp>
      <p:sp>
        <p:nvSpPr>
          <p:cNvPr id="32" name="Rectangle 31"/>
          <p:cNvSpPr/>
          <p:nvPr/>
        </p:nvSpPr>
        <p:spPr>
          <a:xfrm>
            <a:off x="4102404" y="4986457"/>
            <a:ext cx="39366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The cumulative probability P(R &lt; r) can be seen as the area of the sub-zone within a distance r from the site, divided by the area of the total source zone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4149922" y="1144700"/>
            <a:ext cx="3704169" cy="3347533"/>
            <a:chOff x="4419310" y="1144700"/>
            <a:chExt cx="3704169" cy="3347533"/>
          </a:xfrm>
        </p:grpSpPr>
        <p:sp>
          <p:nvSpPr>
            <p:cNvPr id="7" name="Freeform 6"/>
            <p:cNvSpPr/>
            <p:nvPr/>
          </p:nvSpPr>
          <p:spPr>
            <a:xfrm>
              <a:off x="4732486" y="1466579"/>
              <a:ext cx="2621257" cy="2472325"/>
            </a:xfrm>
            <a:custGeom>
              <a:avLst/>
              <a:gdLst>
                <a:gd name="connsiteX0" fmla="*/ 27023 w 2621257"/>
                <a:gd name="connsiteY0" fmla="*/ 1607686 h 2472325"/>
                <a:gd name="connsiteX1" fmla="*/ 202675 w 2621257"/>
                <a:gd name="connsiteY1" fmla="*/ 756558 h 2472325"/>
                <a:gd name="connsiteX2" fmla="*/ 1080931 w 2621257"/>
                <a:gd name="connsiteY2" fmla="*/ 135099 h 2472325"/>
                <a:gd name="connsiteX3" fmla="*/ 2513164 w 2621257"/>
                <a:gd name="connsiteY3" fmla="*/ 0 h 2472325"/>
                <a:gd name="connsiteX4" fmla="*/ 2621257 w 2621257"/>
                <a:gd name="connsiteY4" fmla="*/ 283709 h 2472325"/>
                <a:gd name="connsiteX5" fmla="*/ 1770024 w 2621257"/>
                <a:gd name="connsiteY5" fmla="*/ 945698 h 2472325"/>
                <a:gd name="connsiteX6" fmla="*/ 918791 w 2621257"/>
                <a:gd name="connsiteY6" fmla="*/ 1729276 h 2472325"/>
                <a:gd name="connsiteX7" fmla="*/ 229698 w 2621257"/>
                <a:gd name="connsiteY7" fmla="*/ 2472325 h 2472325"/>
                <a:gd name="connsiteX8" fmla="*/ 0 w 2621257"/>
                <a:gd name="connsiteY8" fmla="*/ 2323715 h 2472325"/>
                <a:gd name="connsiteX9" fmla="*/ 27023 w 2621257"/>
                <a:gd name="connsiteY9" fmla="*/ 1607686 h 247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21257" h="2472325">
                  <a:moveTo>
                    <a:pt x="27023" y="1607686"/>
                  </a:moveTo>
                  <a:lnTo>
                    <a:pt x="202675" y="756558"/>
                  </a:lnTo>
                  <a:lnTo>
                    <a:pt x="1080931" y="135099"/>
                  </a:lnTo>
                  <a:lnTo>
                    <a:pt x="2513164" y="0"/>
                  </a:lnTo>
                  <a:lnTo>
                    <a:pt x="2621257" y="283709"/>
                  </a:lnTo>
                  <a:lnTo>
                    <a:pt x="1770024" y="945698"/>
                  </a:lnTo>
                  <a:lnTo>
                    <a:pt x="918791" y="1729276"/>
                  </a:lnTo>
                  <a:lnTo>
                    <a:pt x="229698" y="2472325"/>
                  </a:lnTo>
                  <a:lnTo>
                    <a:pt x="0" y="2323715"/>
                  </a:lnTo>
                  <a:lnTo>
                    <a:pt x="27023" y="1607686"/>
                  </a:lnTo>
                  <a:close/>
                </a:path>
              </a:pathLst>
            </a:custGeom>
            <a:pattFill prst="dashUpDiag">
              <a:fgClr>
                <a:schemeClr val="accent1"/>
              </a:fgClr>
              <a:bgClr>
                <a:prstClr val="white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>
              <a:stCxn id="8" idx="2"/>
            </p:cNvCxnSpPr>
            <p:nvPr/>
          </p:nvCxnSpPr>
          <p:spPr>
            <a:xfrm flipH="1">
              <a:off x="5355128" y="3086044"/>
              <a:ext cx="1322446" cy="355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5954973" y="3115218"/>
              <a:ext cx="2651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r</a:t>
              </a:r>
              <a:endParaRPr lang="en-US" baseline="-25000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802788" y="2659305"/>
              <a:ext cx="5358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Site</a:t>
              </a:r>
              <a:endParaRPr lang="en-US" baseline="-25000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419310" y="1144700"/>
              <a:ext cx="15139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Source Zone 1</a:t>
              </a:r>
              <a:endParaRPr lang="en-US" baseline="-250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6677574" y="3018962"/>
              <a:ext cx="125214" cy="134164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355124" y="1724854"/>
              <a:ext cx="2768355" cy="276737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5355128" y="1724866"/>
              <a:ext cx="1886143" cy="1724866"/>
            </a:xfrm>
            <a:custGeom>
              <a:avLst/>
              <a:gdLst>
                <a:gd name="connsiteX0" fmla="*/ 66347 w 1886143"/>
                <a:gd name="connsiteY0" fmla="*/ 1724866 h 1724866"/>
                <a:gd name="connsiteX1" fmla="*/ 445471 w 1886143"/>
                <a:gd name="connsiteY1" fmla="*/ 1345774 h 1724866"/>
                <a:gd name="connsiteX2" fmla="*/ 881464 w 1886143"/>
                <a:gd name="connsiteY2" fmla="*/ 928774 h 1724866"/>
                <a:gd name="connsiteX3" fmla="*/ 1317457 w 1886143"/>
                <a:gd name="connsiteY3" fmla="*/ 559160 h 1724866"/>
                <a:gd name="connsiteX4" fmla="*/ 1886143 w 1886143"/>
                <a:gd name="connsiteY4" fmla="*/ 104250 h 1724866"/>
                <a:gd name="connsiteX5" fmla="*/ 1630234 w 1886143"/>
                <a:gd name="connsiteY5" fmla="*/ 18954 h 1724866"/>
                <a:gd name="connsiteX6" fmla="*/ 1374325 w 1886143"/>
                <a:gd name="connsiteY6" fmla="*/ 0 h 1724866"/>
                <a:gd name="connsiteX7" fmla="*/ 1118416 w 1886143"/>
                <a:gd name="connsiteY7" fmla="*/ 37909 h 1724866"/>
                <a:gd name="connsiteX8" fmla="*/ 900420 w 1886143"/>
                <a:gd name="connsiteY8" fmla="*/ 75818 h 1724866"/>
                <a:gd name="connsiteX9" fmla="*/ 739292 w 1886143"/>
                <a:gd name="connsiteY9" fmla="*/ 151636 h 1724866"/>
                <a:gd name="connsiteX10" fmla="*/ 616077 w 1886143"/>
                <a:gd name="connsiteY10" fmla="*/ 227455 h 1724866"/>
                <a:gd name="connsiteX11" fmla="*/ 426515 w 1886143"/>
                <a:gd name="connsiteY11" fmla="*/ 369614 h 1724866"/>
                <a:gd name="connsiteX12" fmla="*/ 331734 w 1886143"/>
                <a:gd name="connsiteY12" fmla="*/ 492819 h 1724866"/>
                <a:gd name="connsiteX13" fmla="*/ 208519 w 1886143"/>
                <a:gd name="connsiteY13" fmla="*/ 625501 h 1724866"/>
                <a:gd name="connsiteX14" fmla="*/ 123216 w 1886143"/>
                <a:gd name="connsiteY14" fmla="*/ 767660 h 1724866"/>
                <a:gd name="connsiteX15" fmla="*/ 56869 w 1886143"/>
                <a:gd name="connsiteY15" fmla="*/ 928774 h 1724866"/>
                <a:gd name="connsiteX16" fmla="*/ 18956 w 1886143"/>
                <a:gd name="connsiteY16" fmla="*/ 1146751 h 1724866"/>
                <a:gd name="connsiteX17" fmla="*/ 0 w 1886143"/>
                <a:gd name="connsiteY17" fmla="*/ 1383683 h 1724866"/>
                <a:gd name="connsiteX18" fmla="*/ 9478 w 1886143"/>
                <a:gd name="connsiteY18" fmla="*/ 1544797 h 1724866"/>
                <a:gd name="connsiteX19" fmla="*/ 47391 w 1886143"/>
                <a:gd name="connsiteY19" fmla="*/ 1658525 h 1724866"/>
                <a:gd name="connsiteX20" fmla="*/ 66347 w 1886143"/>
                <a:gd name="connsiteY20" fmla="*/ 1724866 h 1724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6143" h="1724866">
                  <a:moveTo>
                    <a:pt x="66347" y="1724866"/>
                  </a:moveTo>
                  <a:lnTo>
                    <a:pt x="445471" y="1345774"/>
                  </a:lnTo>
                  <a:lnTo>
                    <a:pt x="881464" y="928774"/>
                  </a:lnTo>
                  <a:lnTo>
                    <a:pt x="1317457" y="559160"/>
                  </a:lnTo>
                  <a:lnTo>
                    <a:pt x="1886143" y="104250"/>
                  </a:lnTo>
                  <a:lnTo>
                    <a:pt x="1630234" y="18954"/>
                  </a:lnTo>
                  <a:lnTo>
                    <a:pt x="1374325" y="0"/>
                  </a:lnTo>
                  <a:lnTo>
                    <a:pt x="1118416" y="37909"/>
                  </a:lnTo>
                  <a:lnTo>
                    <a:pt x="900420" y="75818"/>
                  </a:lnTo>
                  <a:lnTo>
                    <a:pt x="739292" y="151636"/>
                  </a:lnTo>
                  <a:lnTo>
                    <a:pt x="616077" y="227455"/>
                  </a:lnTo>
                  <a:lnTo>
                    <a:pt x="426515" y="369614"/>
                  </a:lnTo>
                  <a:lnTo>
                    <a:pt x="331734" y="492819"/>
                  </a:lnTo>
                  <a:lnTo>
                    <a:pt x="208519" y="625501"/>
                  </a:lnTo>
                  <a:lnTo>
                    <a:pt x="123216" y="767660"/>
                  </a:lnTo>
                  <a:lnTo>
                    <a:pt x="56869" y="928774"/>
                  </a:lnTo>
                  <a:lnTo>
                    <a:pt x="18956" y="1146751"/>
                  </a:lnTo>
                  <a:lnTo>
                    <a:pt x="0" y="1383683"/>
                  </a:lnTo>
                  <a:lnTo>
                    <a:pt x="9478" y="1544797"/>
                  </a:lnTo>
                  <a:lnTo>
                    <a:pt x="47391" y="1658525"/>
                  </a:lnTo>
                  <a:lnTo>
                    <a:pt x="66347" y="1724866"/>
                  </a:lnTo>
                  <a:close/>
                </a:path>
              </a:pathLst>
            </a:custGeom>
            <a:solidFill>
              <a:srgbClr val="FFFF00">
                <a:alpha val="26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836772" y="2028750"/>
              <a:ext cx="5386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A(r)</a:t>
              </a:r>
              <a:endParaRPr lang="en-US" baseline="-25000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775224" y="3299884"/>
              <a:ext cx="5052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 smtClean="0"/>
                <a:t>A</a:t>
              </a:r>
              <a:r>
                <a:rPr lang="en-US" baseline="30000" dirty="0" err="1" smtClean="0"/>
                <a:t>tot</a:t>
              </a:r>
              <a:endParaRPr lang="en-US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10762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Active Faults</a:t>
            </a:r>
            <a:endParaRPr lang="en-US" sz="2600" dirty="0"/>
          </a:p>
        </p:txBody>
      </p:sp>
      <p:sp>
        <p:nvSpPr>
          <p:cNvPr id="4" name="Rectangle 3"/>
          <p:cNvSpPr/>
          <p:nvPr/>
        </p:nvSpPr>
        <p:spPr>
          <a:xfrm>
            <a:off x="546101" y="1232518"/>
            <a:ext cx="7493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Courier New"/>
              <a:buChar char="o"/>
            </a:pPr>
            <a:r>
              <a:rPr lang="en-US" dirty="0" smtClean="0"/>
              <a:t>If fault geometry is sufficiently known, it can be modeled as a three-dimensional surface</a:t>
            </a:r>
          </a:p>
          <a:p>
            <a:pPr marL="285750" indent="-285750" algn="just">
              <a:buFont typeface="Courier New"/>
              <a:buChar char="o"/>
            </a:pPr>
            <a:r>
              <a:rPr lang="en-US" dirty="0" smtClean="0"/>
              <a:t>Such approach can be used for active </a:t>
            </a:r>
            <a:r>
              <a:rPr lang="en-US" dirty="0"/>
              <a:t>shallow faults as well as larger </a:t>
            </a:r>
            <a:r>
              <a:rPr lang="en-US" dirty="0" err="1"/>
              <a:t>subduction</a:t>
            </a:r>
            <a:r>
              <a:rPr lang="en-US" dirty="0"/>
              <a:t> interfaces</a:t>
            </a:r>
          </a:p>
        </p:txBody>
      </p:sp>
      <p:pic>
        <p:nvPicPr>
          <p:cNvPr id="5" name="Picture 4" descr="Screen Shot 2016-06-13 at 16.52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4162843"/>
            <a:ext cx="3641726" cy="2509002"/>
          </a:xfrm>
          <a:prstGeom prst="rect">
            <a:avLst/>
          </a:prstGeom>
        </p:spPr>
      </p:pic>
      <p:pic>
        <p:nvPicPr>
          <p:cNvPr id="3" name="Picture 2" descr="ComplexFaultSource_35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6" t="26156" r="4546" b="13470"/>
          <a:stretch/>
        </p:blipFill>
        <p:spPr>
          <a:xfrm>
            <a:off x="471400" y="2694847"/>
            <a:ext cx="3002245" cy="1675728"/>
          </a:xfrm>
          <a:prstGeom prst="rect">
            <a:avLst/>
          </a:prstGeom>
        </p:spPr>
      </p:pic>
      <p:pic>
        <p:nvPicPr>
          <p:cNvPr id="7" name="Picture 6" descr="xvalerio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37" y="2390591"/>
            <a:ext cx="3076264" cy="415573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937192" y="2432847"/>
            <a:ext cx="1765599" cy="60008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venir Book"/>
                <a:cs typeface="Avenir Book"/>
              </a:rPr>
              <a:t>SARA Model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99999" y="6031666"/>
            <a:ext cx="117502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Segmented</a:t>
            </a:r>
          </a:p>
          <a:p>
            <a:r>
              <a:rPr lang="en-US" sz="1600" b="1" dirty="0">
                <a:solidFill>
                  <a:srgbClr val="008000"/>
                </a:solidFill>
              </a:rPr>
              <a:t>p</a:t>
            </a:r>
            <a:r>
              <a:rPr lang="en-US" sz="1600" b="1" dirty="0" smtClean="0">
                <a:solidFill>
                  <a:srgbClr val="008000"/>
                </a:solidFill>
              </a:rPr>
              <a:t>lanar fault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5287" y="2788948"/>
            <a:ext cx="13727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Complex fault</a:t>
            </a:r>
            <a:endParaRPr lang="en-US" sz="16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Building a Seismic Source Model</a:t>
            </a:r>
            <a:endParaRPr lang="en-US" sz="2600" dirty="0"/>
          </a:p>
        </p:txBody>
      </p:sp>
      <p:sp>
        <p:nvSpPr>
          <p:cNvPr id="5" name="Rectangle 4"/>
          <p:cNvSpPr/>
          <p:nvPr/>
        </p:nvSpPr>
        <p:spPr>
          <a:xfrm>
            <a:off x="546101" y="1154837"/>
            <a:ext cx="7493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dirty="0"/>
              <a:t>Primary data resource is the </a:t>
            </a:r>
            <a:r>
              <a:rPr lang="en-US" b="1" dirty="0" smtClean="0">
                <a:solidFill>
                  <a:srgbClr val="FF0000"/>
                </a:solidFill>
              </a:rPr>
              <a:t>homogenized </a:t>
            </a:r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b="1" dirty="0" smtClean="0">
                <a:solidFill>
                  <a:srgbClr val="FF0000"/>
                </a:solidFill>
              </a:rPr>
              <a:t>arthquake </a:t>
            </a:r>
            <a:r>
              <a:rPr lang="en-US" b="1" dirty="0">
                <a:solidFill>
                  <a:srgbClr val="FF0000"/>
                </a:solidFill>
              </a:rPr>
              <a:t>catalogue</a:t>
            </a:r>
          </a:p>
          <a:p>
            <a:pPr marL="285750" indent="-285750">
              <a:buFont typeface="Courier New"/>
              <a:buChar char="o"/>
            </a:pPr>
            <a:r>
              <a:rPr lang="en-US" dirty="0"/>
              <a:t>Models of recurrence often determined from observed (instrumental and historical seismicity) within the </a:t>
            </a:r>
            <a:r>
              <a:rPr lang="en-US" dirty="0" smtClean="0"/>
              <a:t>source</a:t>
            </a:r>
            <a:endParaRPr lang="en-US" dirty="0"/>
          </a:p>
        </p:txBody>
      </p:sp>
      <p:pic>
        <p:nvPicPr>
          <p:cNvPr id="7" name="Picture 6" descr="SSA_GEM_Ca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2" y="2178839"/>
            <a:ext cx="3716731" cy="3235300"/>
          </a:xfrm>
          <a:prstGeom prst="rect">
            <a:avLst/>
          </a:prstGeom>
        </p:spPr>
      </p:pic>
      <p:pic>
        <p:nvPicPr>
          <p:cNvPr id="9" name="Picture 8" descr="SSA_Tecto_Mod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855" y="3571900"/>
            <a:ext cx="2730094" cy="3235300"/>
          </a:xfrm>
          <a:prstGeom prst="rect">
            <a:avLst/>
          </a:prstGeom>
        </p:spPr>
      </p:pic>
      <p:pic>
        <p:nvPicPr>
          <p:cNvPr id="6" name="Picture 5" descr="SSA_Area_Source_V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007" y="2178839"/>
            <a:ext cx="2730094" cy="3235300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4191902" y="2438400"/>
            <a:ext cx="1144804" cy="685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ent-Up Arrow 10"/>
          <p:cNvSpPr/>
          <p:nvPr/>
        </p:nvSpPr>
        <p:spPr>
          <a:xfrm>
            <a:off x="6281640" y="5507524"/>
            <a:ext cx="1076514" cy="1113510"/>
          </a:xfrm>
          <a:prstGeom prst="bentUpArrow">
            <a:avLst>
              <a:gd name="adj1" fmla="val 28186"/>
              <a:gd name="adj2" fmla="val 25000"/>
              <a:gd name="adj3" fmla="val 351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29998" y="6216471"/>
            <a:ext cx="14917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Macgregor (2015)</a:t>
            </a:r>
          </a:p>
          <a:p>
            <a:r>
              <a:rPr lang="en-US" sz="1400" dirty="0" err="1" smtClean="0"/>
              <a:t>Saria</a:t>
            </a:r>
            <a:r>
              <a:rPr lang="en-US" sz="1400" dirty="0" smtClean="0"/>
              <a:t> et al. (2014)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37721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4371" y="1290434"/>
            <a:ext cx="6947293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To obtain estimates of stationary seismicity rates the recurrence models need to be fit to earthquake catalogues that are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endParaRPr lang="en-US" dirty="0" smtClean="0"/>
          </a:p>
          <a:p>
            <a:pPr marL="342900" indent="-342900">
              <a:buAutoNum type="arabicParenR"/>
            </a:pPr>
            <a:r>
              <a:rPr lang="en-US" dirty="0" smtClean="0"/>
              <a:t>Purged </a:t>
            </a:r>
            <a:r>
              <a:rPr lang="en-US" dirty="0"/>
              <a:t>of non-</a:t>
            </a:r>
            <a:r>
              <a:rPr lang="en-US" dirty="0" err="1"/>
              <a:t>Poissonian</a:t>
            </a:r>
            <a:r>
              <a:rPr lang="en-US" dirty="0"/>
              <a:t> Events (i.e. foreshocks and aftershocks</a:t>
            </a:r>
            <a:r>
              <a:rPr lang="en-US" dirty="0" smtClean="0"/>
              <a:t>) which are dependent </a:t>
            </a:r>
            <a:r>
              <a:rPr lang="en-US" dirty="0" smtClean="0">
                <a:sym typeface="Wingdings"/>
              </a:rPr>
              <a:t> </a:t>
            </a:r>
            <a:r>
              <a:rPr lang="en-US" b="1" dirty="0" err="1" smtClean="0">
                <a:solidFill>
                  <a:srgbClr val="FF0000"/>
                </a:solidFill>
                <a:sym typeface="Wingdings"/>
              </a:rPr>
              <a:t>Declustering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Seismicity Analysis</a:t>
            </a:r>
            <a:endParaRPr lang="en-US" sz="2600" dirty="0"/>
          </a:p>
        </p:txBody>
      </p:sp>
      <p:grpSp>
        <p:nvGrpSpPr>
          <p:cNvPr id="10" name="Group 9"/>
          <p:cNvGrpSpPr/>
          <p:nvPr/>
        </p:nvGrpSpPr>
        <p:grpSpPr>
          <a:xfrm>
            <a:off x="620803" y="3473326"/>
            <a:ext cx="7255438" cy="2282245"/>
            <a:chOff x="546101" y="3228400"/>
            <a:chExt cx="7345502" cy="2353720"/>
          </a:xfrm>
        </p:grpSpPr>
        <p:pic>
          <p:nvPicPr>
            <p:cNvPr id="8" name="Picture 7" descr="Cat_Dec_Compar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101" y="3228400"/>
              <a:ext cx="7345502" cy="2353720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1184763" y="4008893"/>
              <a:ext cx="530773" cy="521250"/>
            </a:xfrm>
            <a:prstGeom prst="ellipse">
              <a:avLst/>
            </a:prstGeom>
            <a:noFill/>
            <a:ln w="3810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602548" y="3807501"/>
              <a:ext cx="454200" cy="421737"/>
            </a:xfrm>
            <a:prstGeom prst="ellipse">
              <a:avLst/>
            </a:prstGeom>
            <a:noFill/>
            <a:ln w="3810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602549" y="4319274"/>
              <a:ext cx="454199" cy="465346"/>
            </a:xfrm>
            <a:prstGeom prst="ellipse">
              <a:avLst/>
            </a:prstGeom>
            <a:noFill/>
            <a:ln w="3810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</p:grpSp>
      <p:sp>
        <p:nvSpPr>
          <p:cNvPr id="11" name="Right Arrow 10"/>
          <p:cNvSpPr/>
          <p:nvPr/>
        </p:nvSpPr>
        <p:spPr>
          <a:xfrm>
            <a:off x="3893845" y="5173558"/>
            <a:ext cx="793710" cy="42957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42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2592" y="1404994"/>
            <a:ext cx="67010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2) Spatially </a:t>
            </a:r>
            <a:r>
              <a:rPr lang="en-US" dirty="0"/>
              <a:t>and temporally complete (i.e. are recording all events above a given magnitude for a particular space-time window</a:t>
            </a:r>
            <a:r>
              <a:rPr lang="en-US" dirty="0" smtClean="0"/>
              <a:t>)</a:t>
            </a:r>
          </a:p>
          <a:p>
            <a:pPr algn="just"/>
            <a:r>
              <a:rPr lang="en-US" dirty="0" smtClean="0">
                <a:sym typeface="Wingdings"/>
              </a:rPr>
              <a:t>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Completeness Analysis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Seismicity Analysis</a:t>
            </a:r>
            <a:endParaRPr lang="en-US" sz="2600" dirty="0"/>
          </a:p>
        </p:txBody>
      </p:sp>
      <p:grpSp>
        <p:nvGrpSpPr>
          <p:cNvPr id="6" name="Group 5"/>
          <p:cNvGrpSpPr/>
          <p:nvPr/>
        </p:nvGrpSpPr>
        <p:grpSpPr>
          <a:xfrm>
            <a:off x="682233" y="2731435"/>
            <a:ext cx="4395978" cy="3516783"/>
            <a:chOff x="2047075" y="2418685"/>
            <a:chExt cx="4395978" cy="3516783"/>
          </a:xfrm>
        </p:grpSpPr>
        <p:pic>
          <p:nvPicPr>
            <p:cNvPr id="3" name="Picture 2" descr="Compl_MT_Full_Ca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7075" y="2418685"/>
              <a:ext cx="4395978" cy="3516783"/>
            </a:xfrm>
            <a:prstGeom prst="rect">
              <a:avLst/>
            </a:prstGeom>
          </p:spPr>
        </p:pic>
        <p:sp>
          <p:nvSpPr>
            <p:cNvPr id="4" name="Freeform 3"/>
            <p:cNvSpPr/>
            <p:nvPr/>
          </p:nvSpPr>
          <p:spPr>
            <a:xfrm>
              <a:off x="2504474" y="3524888"/>
              <a:ext cx="3792319" cy="1911069"/>
            </a:xfrm>
            <a:custGeom>
              <a:avLst/>
              <a:gdLst>
                <a:gd name="connsiteX0" fmla="*/ 0 w 3792319"/>
                <a:gd name="connsiteY0" fmla="*/ 176 h 1911069"/>
                <a:gd name="connsiteX1" fmla="*/ 0 w 3792319"/>
                <a:gd name="connsiteY1" fmla="*/ 176 h 1911069"/>
                <a:gd name="connsiteX2" fmla="*/ 195847 w 3792319"/>
                <a:gd name="connsiteY2" fmla="*/ 6110 h 1911069"/>
                <a:gd name="connsiteX3" fmla="*/ 314543 w 3792319"/>
                <a:gd name="connsiteY3" fmla="*/ 6110 h 1911069"/>
                <a:gd name="connsiteX4" fmla="*/ 350151 w 3792319"/>
                <a:gd name="connsiteY4" fmla="*/ 176 h 1911069"/>
                <a:gd name="connsiteX5" fmla="*/ 462912 w 3792319"/>
                <a:gd name="connsiteY5" fmla="*/ 176 h 1911069"/>
                <a:gd name="connsiteX6" fmla="*/ 587542 w 3792319"/>
                <a:gd name="connsiteY6" fmla="*/ 6110 h 1911069"/>
                <a:gd name="connsiteX7" fmla="*/ 646890 w 3792319"/>
                <a:gd name="connsiteY7" fmla="*/ 12045 h 1911069"/>
                <a:gd name="connsiteX8" fmla="*/ 670629 w 3792319"/>
                <a:gd name="connsiteY8" fmla="*/ 6110 h 1911069"/>
                <a:gd name="connsiteX9" fmla="*/ 676564 w 3792319"/>
                <a:gd name="connsiteY9" fmla="*/ 6110 h 1911069"/>
                <a:gd name="connsiteX10" fmla="*/ 682499 w 3792319"/>
                <a:gd name="connsiteY10" fmla="*/ 344374 h 1911069"/>
                <a:gd name="connsiteX11" fmla="*/ 1507432 w 3792319"/>
                <a:gd name="connsiteY11" fmla="*/ 326571 h 1911069"/>
                <a:gd name="connsiteX12" fmla="*/ 1513367 w 3792319"/>
                <a:gd name="connsiteY12" fmla="*/ 445260 h 1911069"/>
                <a:gd name="connsiteX13" fmla="*/ 1845714 w 3792319"/>
                <a:gd name="connsiteY13" fmla="*/ 445260 h 1911069"/>
                <a:gd name="connsiteX14" fmla="*/ 1845714 w 3792319"/>
                <a:gd name="connsiteY14" fmla="*/ 558014 h 1911069"/>
                <a:gd name="connsiteX15" fmla="*/ 2350170 w 3792319"/>
                <a:gd name="connsiteY15" fmla="*/ 558014 h 1911069"/>
                <a:gd name="connsiteX16" fmla="*/ 2350170 w 3792319"/>
                <a:gd name="connsiteY16" fmla="*/ 670769 h 1911069"/>
                <a:gd name="connsiteX17" fmla="*/ 2688452 w 3792319"/>
                <a:gd name="connsiteY17" fmla="*/ 670769 h 1911069"/>
                <a:gd name="connsiteX18" fmla="*/ 2688452 w 3792319"/>
                <a:gd name="connsiteY18" fmla="*/ 789458 h 1911069"/>
                <a:gd name="connsiteX19" fmla="*/ 3792319 w 3792319"/>
                <a:gd name="connsiteY19" fmla="*/ 789458 h 1911069"/>
                <a:gd name="connsiteX20" fmla="*/ 3792319 w 3792319"/>
                <a:gd name="connsiteY20" fmla="*/ 1911069 h 1911069"/>
                <a:gd name="connsiteX21" fmla="*/ 0 w 3792319"/>
                <a:gd name="connsiteY21" fmla="*/ 1911069 h 1911069"/>
                <a:gd name="connsiteX22" fmla="*/ 0 w 3792319"/>
                <a:gd name="connsiteY22" fmla="*/ 176 h 1911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92319" h="1911069">
                  <a:moveTo>
                    <a:pt x="0" y="176"/>
                  </a:moveTo>
                  <a:lnTo>
                    <a:pt x="0" y="176"/>
                  </a:lnTo>
                  <a:cubicBezTo>
                    <a:pt x="65282" y="2154"/>
                    <a:pt x="130535" y="6110"/>
                    <a:pt x="195847" y="6110"/>
                  </a:cubicBezTo>
                  <a:cubicBezTo>
                    <a:pt x="341033" y="6110"/>
                    <a:pt x="204545" y="-7638"/>
                    <a:pt x="314543" y="6110"/>
                  </a:cubicBezTo>
                  <a:cubicBezTo>
                    <a:pt x="326412" y="4132"/>
                    <a:pt x="338118" y="176"/>
                    <a:pt x="350151" y="176"/>
                  </a:cubicBezTo>
                  <a:cubicBezTo>
                    <a:pt x="470326" y="176"/>
                    <a:pt x="411278" y="17385"/>
                    <a:pt x="462912" y="176"/>
                  </a:cubicBezTo>
                  <a:cubicBezTo>
                    <a:pt x="567877" y="13296"/>
                    <a:pt x="526589" y="18301"/>
                    <a:pt x="587542" y="6110"/>
                  </a:cubicBezTo>
                  <a:cubicBezTo>
                    <a:pt x="607325" y="8088"/>
                    <a:pt x="627009" y="12045"/>
                    <a:pt x="646890" y="12045"/>
                  </a:cubicBezTo>
                  <a:cubicBezTo>
                    <a:pt x="655047" y="12045"/>
                    <a:pt x="662631" y="7710"/>
                    <a:pt x="670629" y="6110"/>
                  </a:cubicBezTo>
                  <a:cubicBezTo>
                    <a:pt x="672569" y="5722"/>
                    <a:pt x="674586" y="6110"/>
                    <a:pt x="676564" y="6110"/>
                  </a:cubicBezTo>
                  <a:lnTo>
                    <a:pt x="682499" y="344374"/>
                  </a:lnTo>
                  <a:lnTo>
                    <a:pt x="1507432" y="326571"/>
                  </a:lnTo>
                  <a:lnTo>
                    <a:pt x="1513367" y="445260"/>
                  </a:lnTo>
                  <a:lnTo>
                    <a:pt x="1845714" y="445260"/>
                  </a:lnTo>
                  <a:lnTo>
                    <a:pt x="1845714" y="558014"/>
                  </a:lnTo>
                  <a:lnTo>
                    <a:pt x="2350170" y="558014"/>
                  </a:lnTo>
                  <a:lnTo>
                    <a:pt x="2350170" y="670769"/>
                  </a:lnTo>
                  <a:lnTo>
                    <a:pt x="2688452" y="670769"/>
                  </a:lnTo>
                  <a:lnTo>
                    <a:pt x="2688452" y="789458"/>
                  </a:lnTo>
                  <a:lnTo>
                    <a:pt x="3792319" y="789458"/>
                  </a:lnTo>
                  <a:lnTo>
                    <a:pt x="3792319" y="1911069"/>
                  </a:lnTo>
                  <a:lnTo>
                    <a:pt x="0" y="1911069"/>
                  </a:lnTo>
                  <a:cubicBezTo>
                    <a:pt x="1978" y="1274105"/>
                    <a:pt x="0" y="318658"/>
                    <a:pt x="0" y="176"/>
                  </a:cubicBezTo>
                  <a:close/>
                </a:path>
              </a:pathLst>
            </a:custGeom>
            <a:solidFill>
              <a:srgbClr val="FFFF00">
                <a:alpha val="40000"/>
              </a:srgbClr>
            </a:solidFill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en-US" dirty="0" smtClean="0">
                  <a:solidFill>
                    <a:schemeClr val="accent6">
                      <a:lumMod val="50000"/>
                    </a:schemeClr>
                  </a:solidFill>
                </a:rPr>
                <a:t>Incomplete</a:t>
              </a:r>
            </a:p>
            <a:p>
              <a:r>
                <a:rPr lang="en-US" dirty="0" smtClean="0">
                  <a:solidFill>
                    <a:schemeClr val="accent6">
                      <a:lumMod val="50000"/>
                    </a:schemeClr>
                  </a:solidFill>
                </a:rPr>
                <a:t>Data Record</a:t>
              </a:r>
              <a:endParaRPr lang="en-US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5078210" y="3059668"/>
            <a:ext cx="27886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Magnitude of completeness varies as function of time</a:t>
            </a:r>
          </a:p>
        </p:txBody>
      </p:sp>
      <p:sp>
        <p:nvSpPr>
          <p:cNvPr id="9" name="Rectangle 8"/>
          <p:cNvSpPr/>
          <p:nvPr/>
        </p:nvSpPr>
        <p:spPr>
          <a:xfrm>
            <a:off x="4874711" y="4438472"/>
            <a:ext cx="725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ym typeface="Wingdings"/>
              </a:rPr>
              <a:t></a:t>
            </a:r>
            <a:r>
              <a:rPr lang="en-US" dirty="0" smtClean="0"/>
              <a:t>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054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Magnitude occurrence relations</a:t>
            </a:r>
            <a:endParaRPr lang="en-US" sz="2600" dirty="0"/>
          </a:p>
        </p:txBody>
      </p:sp>
      <p:grpSp>
        <p:nvGrpSpPr>
          <p:cNvPr id="8" name="Group 7"/>
          <p:cNvGrpSpPr/>
          <p:nvPr/>
        </p:nvGrpSpPr>
        <p:grpSpPr>
          <a:xfrm>
            <a:off x="4063814" y="1440765"/>
            <a:ext cx="4267200" cy="3562350"/>
            <a:chOff x="4101914" y="1193102"/>
            <a:chExt cx="4267200" cy="3562350"/>
          </a:xfrm>
        </p:grpSpPr>
        <p:pic>
          <p:nvPicPr>
            <p:cNvPr id="9" name="Picture 2" descr="Z:\data\thematic\earthquake\national_hazard_map_project\training\instraslab_cataloguepn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1914" y="1193102"/>
              <a:ext cx="4267200" cy="3562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Straight Connector 9"/>
            <p:cNvCxnSpPr>
              <a:cxnSpLocks noChangeShapeType="1"/>
            </p:cNvCxnSpPr>
            <p:nvPr/>
          </p:nvCxnSpPr>
          <p:spPr bwMode="auto">
            <a:xfrm>
              <a:off x="5549900" y="1697927"/>
              <a:ext cx="2107811" cy="240617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1" name="TextBox 10"/>
          <p:cNvSpPr txBox="1"/>
          <p:nvPr/>
        </p:nvSpPr>
        <p:spPr>
          <a:xfrm>
            <a:off x="7707806" y="491316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139872" y="1998867"/>
            <a:ext cx="125152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Calibri" charset="0"/>
              </a:rPr>
              <a:t>Complete above magnitude 4.8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642366" y="1364270"/>
            <a:ext cx="3186606" cy="27699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Calibri" charset="0"/>
              </a:rPr>
              <a:t>5.23 earthquakes above magnitude 4.8 per year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578866" y="5157646"/>
            <a:ext cx="3250106" cy="1123656"/>
          </a:xfrm>
          <a:prstGeom prst="roundRect">
            <a:avLst>
              <a:gd name="adj" fmla="val 1293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Recurrence models typically fit to catalogue using maximum likelihood techniques</a:t>
            </a:r>
            <a:endParaRPr lang="en-US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53968" y="3273507"/>
            <a:ext cx="1412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 GR occurrence relationship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6101" y="1459442"/>
            <a:ext cx="351771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Temporal distribution of seismicity is modeled assuming a given magnitude occurrence relation</a:t>
            </a:r>
          </a:p>
          <a:p>
            <a:endParaRPr lang="en-US" dirty="0"/>
          </a:p>
          <a:p>
            <a:r>
              <a:rPr lang="en-US" dirty="0" smtClean="0"/>
              <a:t>The most widely used relation is the </a:t>
            </a:r>
            <a:r>
              <a:rPr lang="en-US" b="1" dirty="0" smtClean="0">
                <a:solidFill>
                  <a:srgbClr val="008000"/>
                </a:solidFill>
              </a:rPr>
              <a:t>Gutenberg-Richter exponential law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Calibration of coefficients </a:t>
            </a:r>
            <a:r>
              <a:rPr lang="en-US" b="1" i="1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 and </a:t>
            </a:r>
            <a:r>
              <a:rPr lang="en-US" b="1" i="1" dirty="0" smtClean="0">
                <a:solidFill>
                  <a:srgbClr val="FF0000"/>
                </a:solidFill>
              </a:rPr>
              <a:t>b</a:t>
            </a:r>
            <a:r>
              <a:rPr lang="en-US" dirty="0" smtClean="0"/>
              <a:t> is a key issue in PSHA</a:t>
            </a:r>
            <a:endParaRPr lang="en-US" dirty="0"/>
          </a:p>
        </p:txBody>
      </p:sp>
      <p:graphicFrame>
        <p:nvGraphicFramePr>
          <p:cNvPr id="16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8477203"/>
              </p:ext>
            </p:extLst>
          </p:nvPr>
        </p:nvGraphicFramePr>
        <p:xfrm>
          <a:off x="1338474" y="3899190"/>
          <a:ext cx="1743075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8" name="Equation" r:id="rId4" imgW="1117600" imgH="228600" progId="Equation.3">
                  <p:embed/>
                </p:oleObj>
              </mc:Choice>
              <mc:Fallback>
                <p:oleObj name="Equation" r:id="rId4" imgW="1117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8474" y="3899190"/>
                        <a:ext cx="1743075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7619611" y="4351766"/>
            <a:ext cx="0" cy="30817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088958" y="4254791"/>
            <a:ext cx="5306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err="1" smtClean="0">
                <a:latin typeface="Calibri" charset="0"/>
              </a:rPr>
              <a:t>M</a:t>
            </a:r>
            <a:r>
              <a:rPr lang="en-US" sz="1200" baseline="30000" dirty="0" err="1" smtClean="0">
                <a:latin typeface="Calibri" charset="0"/>
              </a:rPr>
              <a:t>max</a:t>
            </a:r>
            <a:endParaRPr lang="en-US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642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49188" y="1860841"/>
            <a:ext cx="7057263" cy="4680527"/>
            <a:chOff x="223807" y="963365"/>
            <a:chExt cx="8591611" cy="5758110"/>
          </a:xfrm>
        </p:grpSpPr>
        <p:sp>
          <p:nvSpPr>
            <p:cNvPr id="6" name="Slide Number Placeholder 3"/>
            <p:cNvSpPr txBox="1">
              <a:spLocks/>
            </p:cNvSpPr>
            <p:nvPr/>
          </p:nvSpPr>
          <p:spPr>
            <a:xfrm>
              <a:off x="6553200" y="6356350"/>
              <a:ext cx="2133600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9pPr>
            </a:lstStyle>
            <a:p>
              <a:fld id="{14045D46-A19B-6447-827A-735EF4529AC8}" type="slidenum">
                <a:rPr lang="en-GB" smtClean="0"/>
                <a:pPr/>
                <a:t>2</a:t>
              </a:fld>
              <a:endParaRPr lang="en-GB"/>
            </a:p>
          </p:txBody>
        </p:sp>
        <p:pic>
          <p:nvPicPr>
            <p:cNvPr id="8" name="Picture 7" descr="Screen Shot 2015-08-09 at 08.49.5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807" y="963365"/>
              <a:ext cx="8591611" cy="575811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223807" y="2810977"/>
              <a:ext cx="8591611" cy="3545373"/>
              <a:chOff x="223807" y="2810977"/>
              <a:chExt cx="8591611" cy="3545373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23807" y="2810977"/>
                <a:ext cx="8591611" cy="37099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2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23807" y="3505200"/>
                <a:ext cx="8591611" cy="37099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2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23807" y="3876192"/>
                <a:ext cx="8591611" cy="37099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2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23807" y="4575765"/>
                <a:ext cx="8591611" cy="37099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2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23807" y="5985358"/>
                <a:ext cx="8591611" cy="37099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2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223807" y="5630757"/>
              <a:ext cx="8591611" cy="370992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2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Earthquake Hazard – A widespread danger</a:t>
            </a:r>
            <a:endParaRPr lang="en-US" sz="2600" dirty="0"/>
          </a:p>
        </p:txBody>
      </p:sp>
      <p:sp>
        <p:nvSpPr>
          <p:cNvPr id="3" name="Rectangle 2"/>
          <p:cNvSpPr/>
          <p:nvPr/>
        </p:nvSpPr>
        <p:spPr>
          <a:xfrm>
            <a:off x="723788" y="1207476"/>
            <a:ext cx="68920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  <a:cs typeface="Avenir Book"/>
              </a:rPr>
              <a:t>Earthquakes are one of the </a:t>
            </a:r>
            <a:r>
              <a:rPr lang="en-US" dirty="0" smtClean="0">
                <a:latin typeface="+mj-lt"/>
                <a:cs typeface="Avenir Book"/>
              </a:rPr>
              <a:t>most costly </a:t>
            </a:r>
            <a:r>
              <a:rPr lang="en-US" dirty="0">
                <a:latin typeface="+mj-lt"/>
                <a:cs typeface="Avenir Book"/>
              </a:rPr>
              <a:t>natural hazards worldwide</a:t>
            </a:r>
          </a:p>
        </p:txBody>
      </p:sp>
    </p:spTree>
    <p:extLst>
      <p:ext uri="{BB962C8B-B14F-4D97-AF65-F5344CB8AC3E}">
        <p14:creationId xmlns:p14="http://schemas.microsoft.com/office/powerpoint/2010/main" val="288405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44909" y="2311131"/>
            <a:ext cx="6662650" cy="563311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rgbClr val="FFFFFF"/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92186" y="3661395"/>
            <a:ext cx="4031682" cy="2937591"/>
            <a:chOff x="2286000" y="1638300"/>
            <a:chExt cx="4572000" cy="357187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6000" y="1638300"/>
              <a:ext cx="4572000" cy="357187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9264" y="1793037"/>
              <a:ext cx="400050" cy="1505119"/>
            </a:xfrm>
            <a:prstGeom prst="rect">
              <a:avLst/>
            </a:prstGeom>
          </p:spPr>
        </p:pic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Ground Motion Modeling</a:t>
            </a:r>
            <a:endParaRPr lang="en-US" sz="2600" dirty="0"/>
          </a:p>
        </p:txBody>
      </p:sp>
      <p:sp>
        <p:nvSpPr>
          <p:cNvPr id="11" name="TextBox 10"/>
          <p:cNvSpPr txBox="1"/>
          <p:nvPr/>
        </p:nvSpPr>
        <p:spPr>
          <a:xfrm>
            <a:off x="700332" y="1204673"/>
            <a:ext cx="7138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The easiest way to model ground motion is perhaps the use of Ground Motion Prediction Equations (GMPEs)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687555" y="3549170"/>
            <a:ext cx="32348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GMPE terms </a:t>
            </a:r>
            <a:r>
              <a:rPr lang="en-US" dirty="0" smtClean="0"/>
              <a:t>are representations </a:t>
            </a:r>
            <a:r>
              <a:rPr lang="en-US" dirty="0"/>
              <a:t>of a given physical model, whose </a:t>
            </a:r>
            <a:r>
              <a:rPr lang="en-US" dirty="0" smtClean="0"/>
              <a:t>reliability </a:t>
            </a:r>
            <a:r>
              <a:rPr lang="en-US" dirty="0"/>
              <a:t>can be increased with the availability of </a:t>
            </a:r>
            <a:r>
              <a:rPr lang="en-US" dirty="0" smtClean="0"/>
              <a:t>new empirical </a:t>
            </a:r>
            <a:r>
              <a:rPr lang="en-US" dirty="0"/>
              <a:t>information</a:t>
            </a:r>
          </a:p>
        </p:txBody>
      </p:sp>
      <p:graphicFrame>
        <p:nvGraphicFramePr>
          <p:cNvPr id="9" name="Content Placeholder 4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21763464"/>
              </p:ext>
            </p:extLst>
          </p:nvPr>
        </p:nvGraphicFramePr>
        <p:xfrm>
          <a:off x="999140" y="2400009"/>
          <a:ext cx="6377689" cy="418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5" name="Equation" r:id="rId5" imgW="4064000" imgH="266700" progId="Equation.3">
                  <p:embed/>
                </p:oleObj>
              </mc:Choice>
              <mc:Fallback>
                <p:oleObj name="Equation" r:id="rId5" imgW="40640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9140" y="2400009"/>
                        <a:ext cx="6377689" cy="4183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Content Placeholder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4015514"/>
              </p:ext>
            </p:extLst>
          </p:nvPr>
        </p:nvGraphicFramePr>
        <p:xfrm>
          <a:off x="4598792" y="5889551"/>
          <a:ext cx="2171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6" name="Equation" r:id="rId7" imgW="1384300" imgH="177800" progId="Equation.3">
                  <p:embed/>
                </p:oleObj>
              </mc:Choice>
              <mc:Fallback>
                <p:oleObj name="Equation" r:id="rId7" imgW="13843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98792" y="5889551"/>
                        <a:ext cx="21717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65724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pPr algn="just"/>
            <a:r>
              <a:rPr lang="en-US" sz="2600" dirty="0" smtClean="0"/>
              <a:t>Ground Motion Prediction</a:t>
            </a:r>
            <a:endParaRPr lang="en-US" sz="2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t="-1256" b="-735"/>
          <a:stretch/>
        </p:blipFill>
        <p:spPr>
          <a:xfrm>
            <a:off x="3410260" y="2991964"/>
            <a:ext cx="4038600" cy="30747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2554" y="1512675"/>
            <a:ext cx="72291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A fundamental property of GMPEs is the assumption that the aleatory variability can be represented by a </a:t>
            </a:r>
            <a:r>
              <a:rPr lang="en-US" b="1" dirty="0">
                <a:solidFill>
                  <a:srgbClr val="FF0000"/>
                </a:solidFill>
              </a:rPr>
              <a:t>lognormal distribution </a:t>
            </a:r>
            <a:r>
              <a:rPr lang="en-US" dirty="0" smtClean="0"/>
              <a:t>characterized </a:t>
            </a:r>
            <a:r>
              <a:rPr lang="en-US" dirty="0"/>
              <a:t>by a </a:t>
            </a:r>
            <a:r>
              <a:rPr lang="en-US" b="1" dirty="0">
                <a:solidFill>
                  <a:srgbClr val="3366FF"/>
                </a:solidFill>
              </a:rPr>
              <a:t>median</a:t>
            </a:r>
            <a:r>
              <a:rPr lang="en-US" dirty="0"/>
              <a:t> ground motion and the corresponding </a:t>
            </a:r>
            <a:r>
              <a:rPr lang="en-US" b="1" dirty="0">
                <a:solidFill>
                  <a:srgbClr val="3366FF"/>
                </a:solidFill>
              </a:rPr>
              <a:t>standard deviation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42554" y="2991964"/>
            <a:ext cx="27333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P(</a:t>
            </a:r>
            <a:r>
              <a:rPr lang="en-US" b="1" dirty="0" smtClean="0">
                <a:solidFill>
                  <a:srgbClr val="008000"/>
                </a:solidFill>
              </a:rPr>
              <a:t>IM &gt; x </a:t>
            </a:r>
            <a:r>
              <a:rPr lang="en-US" b="1" dirty="0">
                <a:solidFill>
                  <a:srgbClr val="008000"/>
                </a:solidFill>
              </a:rPr>
              <a:t>| M</a:t>
            </a:r>
            <a:r>
              <a:rPr lang="en-US" b="1" dirty="0" smtClean="0">
                <a:solidFill>
                  <a:srgbClr val="008000"/>
                </a:solidFill>
              </a:rPr>
              <a:t>, R</a:t>
            </a:r>
            <a:r>
              <a:rPr lang="en-US" b="1" dirty="0">
                <a:solidFill>
                  <a:srgbClr val="008000"/>
                </a:solidFill>
              </a:rPr>
              <a:t>) </a:t>
            </a:r>
            <a:r>
              <a:rPr lang="en-US" dirty="0"/>
              <a:t>can </a:t>
            </a:r>
            <a:r>
              <a:rPr lang="en-US" dirty="0" smtClean="0"/>
              <a:t>then be </a:t>
            </a:r>
            <a:r>
              <a:rPr lang="en-US" dirty="0"/>
              <a:t>easily determined as the probability that IM will exceed the value </a:t>
            </a:r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6495572" y="2773887"/>
            <a:ext cx="1336136" cy="678957"/>
          </a:xfrm>
          <a:prstGeom prst="roundRect">
            <a:avLst>
              <a:gd name="adj" fmla="val 1293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>
                <a:solidFill>
                  <a:schemeClr val="bg1"/>
                </a:solidFill>
              </a:rPr>
              <a:t>Mw = 6.5</a:t>
            </a:r>
          </a:p>
          <a:p>
            <a:pPr algn="just"/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R = 20 km</a:t>
            </a:r>
          </a:p>
        </p:txBody>
      </p:sp>
      <p:sp>
        <p:nvSpPr>
          <p:cNvPr id="10" name="Freeform 9"/>
          <p:cNvSpPr/>
          <p:nvPr/>
        </p:nvSpPr>
        <p:spPr>
          <a:xfrm>
            <a:off x="4138533" y="3268168"/>
            <a:ext cx="1625747" cy="2400425"/>
          </a:xfrm>
          <a:custGeom>
            <a:avLst/>
            <a:gdLst>
              <a:gd name="connsiteX0" fmla="*/ 0 w 1625747"/>
              <a:gd name="connsiteY0" fmla="*/ 2400425 h 2400425"/>
              <a:gd name="connsiteX1" fmla="*/ 119687 w 1625747"/>
              <a:gd name="connsiteY1" fmla="*/ 2400425 h 2400425"/>
              <a:gd name="connsiteX2" fmla="*/ 236049 w 1625747"/>
              <a:gd name="connsiteY2" fmla="*/ 2383801 h 2400425"/>
              <a:gd name="connsiteX3" fmla="*/ 385658 w 1625747"/>
              <a:gd name="connsiteY3" fmla="*/ 2327282 h 2400425"/>
              <a:gd name="connsiteX4" fmla="*/ 455475 w 1625747"/>
              <a:gd name="connsiteY4" fmla="*/ 2270762 h 2400425"/>
              <a:gd name="connsiteX5" fmla="*/ 531942 w 1625747"/>
              <a:gd name="connsiteY5" fmla="*/ 2184320 h 2400425"/>
              <a:gd name="connsiteX6" fmla="*/ 618382 w 1625747"/>
              <a:gd name="connsiteY6" fmla="*/ 2044683 h 2400425"/>
              <a:gd name="connsiteX7" fmla="*/ 664927 w 1625747"/>
              <a:gd name="connsiteY7" fmla="*/ 1918345 h 2400425"/>
              <a:gd name="connsiteX8" fmla="*/ 767991 w 1625747"/>
              <a:gd name="connsiteY8" fmla="*/ 1668994 h 2400425"/>
              <a:gd name="connsiteX9" fmla="*/ 817861 w 1625747"/>
              <a:gd name="connsiteY9" fmla="*/ 1486136 h 2400425"/>
              <a:gd name="connsiteX10" fmla="*/ 917600 w 1625747"/>
              <a:gd name="connsiteY10" fmla="*/ 1103797 h 2400425"/>
              <a:gd name="connsiteX11" fmla="*/ 1000716 w 1625747"/>
              <a:gd name="connsiteY11" fmla="*/ 787951 h 2400425"/>
              <a:gd name="connsiteX12" fmla="*/ 1067208 w 1625747"/>
              <a:gd name="connsiteY12" fmla="*/ 538600 h 2400425"/>
              <a:gd name="connsiteX13" fmla="*/ 1120403 w 1625747"/>
              <a:gd name="connsiteY13" fmla="*/ 339118 h 2400425"/>
              <a:gd name="connsiteX14" fmla="*/ 1163623 w 1625747"/>
              <a:gd name="connsiteY14" fmla="*/ 226079 h 2400425"/>
              <a:gd name="connsiteX15" fmla="*/ 1210168 w 1625747"/>
              <a:gd name="connsiteY15" fmla="*/ 123014 h 2400425"/>
              <a:gd name="connsiteX16" fmla="*/ 1256713 w 1625747"/>
              <a:gd name="connsiteY16" fmla="*/ 39896 h 2400425"/>
              <a:gd name="connsiteX17" fmla="*/ 1289959 w 1625747"/>
              <a:gd name="connsiteY17" fmla="*/ 23273 h 2400425"/>
              <a:gd name="connsiteX18" fmla="*/ 1336504 w 1625747"/>
              <a:gd name="connsiteY18" fmla="*/ 0 h 2400425"/>
              <a:gd name="connsiteX19" fmla="*/ 1399672 w 1625747"/>
              <a:gd name="connsiteY19" fmla="*/ 56520 h 2400425"/>
              <a:gd name="connsiteX20" fmla="*/ 1462840 w 1625747"/>
              <a:gd name="connsiteY20" fmla="*/ 179533 h 2400425"/>
              <a:gd name="connsiteX21" fmla="*/ 1506061 w 1625747"/>
              <a:gd name="connsiteY21" fmla="*/ 299222 h 2400425"/>
              <a:gd name="connsiteX22" fmla="*/ 1549281 w 1625747"/>
              <a:gd name="connsiteY22" fmla="*/ 425560 h 2400425"/>
              <a:gd name="connsiteX23" fmla="*/ 1579203 w 1625747"/>
              <a:gd name="connsiteY23" fmla="*/ 541924 h 2400425"/>
              <a:gd name="connsiteX24" fmla="*/ 1612449 w 1625747"/>
              <a:gd name="connsiteY24" fmla="*/ 684886 h 2400425"/>
              <a:gd name="connsiteX25" fmla="*/ 1625747 w 1625747"/>
              <a:gd name="connsiteY25" fmla="*/ 2400425 h 2400425"/>
              <a:gd name="connsiteX26" fmla="*/ 0 w 1625747"/>
              <a:gd name="connsiteY26" fmla="*/ 2400425 h 240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625747" h="2400425">
                <a:moveTo>
                  <a:pt x="0" y="2400425"/>
                </a:moveTo>
                <a:lnTo>
                  <a:pt x="119687" y="2400425"/>
                </a:lnTo>
                <a:lnTo>
                  <a:pt x="236049" y="2383801"/>
                </a:lnTo>
                <a:lnTo>
                  <a:pt x="385658" y="2327282"/>
                </a:lnTo>
                <a:lnTo>
                  <a:pt x="455475" y="2270762"/>
                </a:lnTo>
                <a:lnTo>
                  <a:pt x="531942" y="2184320"/>
                </a:lnTo>
                <a:lnTo>
                  <a:pt x="618382" y="2044683"/>
                </a:lnTo>
                <a:lnTo>
                  <a:pt x="664927" y="1918345"/>
                </a:lnTo>
                <a:lnTo>
                  <a:pt x="767991" y="1668994"/>
                </a:lnTo>
                <a:lnTo>
                  <a:pt x="817861" y="1486136"/>
                </a:lnTo>
                <a:lnTo>
                  <a:pt x="917600" y="1103797"/>
                </a:lnTo>
                <a:lnTo>
                  <a:pt x="1000716" y="787951"/>
                </a:lnTo>
                <a:lnTo>
                  <a:pt x="1067208" y="538600"/>
                </a:lnTo>
                <a:lnTo>
                  <a:pt x="1120403" y="339118"/>
                </a:lnTo>
                <a:lnTo>
                  <a:pt x="1163623" y="226079"/>
                </a:lnTo>
                <a:lnTo>
                  <a:pt x="1210168" y="123014"/>
                </a:lnTo>
                <a:lnTo>
                  <a:pt x="1256713" y="39896"/>
                </a:lnTo>
                <a:lnTo>
                  <a:pt x="1289959" y="23273"/>
                </a:lnTo>
                <a:lnTo>
                  <a:pt x="1336504" y="0"/>
                </a:lnTo>
                <a:lnTo>
                  <a:pt x="1399672" y="56520"/>
                </a:lnTo>
                <a:lnTo>
                  <a:pt x="1462840" y="179533"/>
                </a:lnTo>
                <a:lnTo>
                  <a:pt x="1506061" y="299222"/>
                </a:lnTo>
                <a:lnTo>
                  <a:pt x="1549281" y="425560"/>
                </a:lnTo>
                <a:lnTo>
                  <a:pt x="1579203" y="541924"/>
                </a:lnTo>
                <a:lnTo>
                  <a:pt x="1612449" y="684886"/>
                </a:lnTo>
                <a:lnTo>
                  <a:pt x="1625747" y="2400425"/>
                </a:lnTo>
                <a:lnTo>
                  <a:pt x="0" y="2400425"/>
                </a:lnTo>
                <a:close/>
              </a:path>
            </a:pathLst>
          </a:custGeom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692335" y="3938665"/>
            <a:ext cx="125214" cy="129639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894398" y="3804283"/>
            <a:ext cx="902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PGA =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2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Variability and Uncertainty</a:t>
            </a:r>
            <a:endParaRPr lang="en-US" sz="2600" dirty="0"/>
          </a:p>
        </p:txBody>
      </p:sp>
      <p:sp>
        <p:nvSpPr>
          <p:cNvPr id="3" name="Rectangle 2"/>
          <p:cNvSpPr/>
          <p:nvPr/>
        </p:nvSpPr>
        <p:spPr>
          <a:xfrm>
            <a:off x="723788" y="1315096"/>
            <a:ext cx="6892051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Uncertainty and variability are concepts tightly linked with seismic hazard </a:t>
            </a:r>
            <a:r>
              <a:rPr lang="en-US" dirty="0" smtClean="0">
                <a:latin typeface="Avenir Book"/>
                <a:cs typeface="Avenir Book"/>
              </a:rPr>
              <a:t>analysis</a:t>
            </a:r>
          </a:p>
          <a:p>
            <a:endParaRPr lang="en-US" dirty="0">
              <a:latin typeface="Avenir Book"/>
              <a:cs typeface="Avenir Book"/>
            </a:endParaRPr>
          </a:p>
          <a:p>
            <a:r>
              <a:rPr lang="en-US" dirty="0">
                <a:latin typeface="Avenir Book"/>
                <a:cs typeface="Avenir Book"/>
              </a:rPr>
              <a:t>Two are the typologies of uncertainty considered:</a:t>
            </a:r>
          </a:p>
          <a:p>
            <a:endParaRPr lang="en-US" dirty="0" smtClean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latin typeface="Avenir Book"/>
                <a:cs typeface="Avenir Book"/>
              </a:rPr>
              <a:t>Aleatory </a:t>
            </a:r>
            <a:endParaRPr lang="en-US" i="1" dirty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Avenir Book"/>
                <a:cs typeface="Avenir Book"/>
              </a:rPr>
              <a:t>Epistemic</a:t>
            </a:r>
          </a:p>
          <a:p>
            <a:endParaRPr lang="en-US" dirty="0" smtClean="0">
              <a:latin typeface="Avenir Book"/>
              <a:cs typeface="Avenir Book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Avenir Book"/>
                <a:cs typeface="Avenir Book"/>
              </a:rPr>
              <a:t>Aleatory </a:t>
            </a:r>
            <a:r>
              <a:rPr lang="en-US" b="1" dirty="0">
                <a:solidFill>
                  <a:srgbClr val="FF0000"/>
                </a:solidFill>
                <a:latin typeface="Avenir Book"/>
                <a:cs typeface="Avenir Book"/>
              </a:rPr>
              <a:t>uncertainty </a:t>
            </a:r>
            <a:r>
              <a:rPr lang="en-US" dirty="0">
                <a:latin typeface="Avenir Book"/>
                <a:cs typeface="Avenir Book"/>
              </a:rPr>
              <a:t>is connected with the intrinsic randomness </a:t>
            </a:r>
            <a:r>
              <a:rPr lang="en-US" dirty="0" smtClean="0">
                <a:latin typeface="Avenir Book"/>
                <a:cs typeface="Avenir Book"/>
              </a:rPr>
              <a:t>and the nature of the earthquake process</a:t>
            </a:r>
          </a:p>
          <a:p>
            <a:endParaRPr lang="en-US" dirty="0">
              <a:latin typeface="Avenir Book"/>
              <a:cs typeface="Avenir Book"/>
            </a:endParaRPr>
          </a:p>
          <a:p>
            <a:r>
              <a:rPr lang="en-US" b="1" dirty="0">
                <a:solidFill>
                  <a:srgbClr val="FF0000"/>
                </a:solidFill>
                <a:latin typeface="Avenir Book"/>
                <a:cs typeface="Avenir Book"/>
              </a:rPr>
              <a:t>Epistemic uncertainty </a:t>
            </a:r>
            <a:r>
              <a:rPr lang="en-US" dirty="0">
                <a:latin typeface="Avenir Book"/>
                <a:cs typeface="Avenir Book"/>
              </a:rPr>
              <a:t>on the contrary depends on our limited knowledge </a:t>
            </a:r>
            <a:r>
              <a:rPr lang="en-US" dirty="0" smtClean="0">
                <a:latin typeface="Avenir Book"/>
                <a:cs typeface="Avenir Book"/>
              </a:rPr>
              <a:t>the phenomenon (e.g. lack of observation data)</a:t>
            </a:r>
            <a:endParaRPr lang="en-US" dirty="0">
              <a:latin typeface="Avenir Book"/>
              <a:cs typeface="Avenir Book"/>
            </a:endParaRPr>
          </a:p>
          <a:p>
            <a:endParaRPr lang="en-US" dirty="0" smtClean="0">
              <a:latin typeface="Avenir Book"/>
              <a:cs typeface="Avenir Book"/>
            </a:endParaRPr>
          </a:p>
          <a:p>
            <a:r>
              <a:rPr lang="en-US" dirty="0" smtClean="0">
                <a:latin typeface="Avenir Book"/>
                <a:cs typeface="Avenir Book"/>
              </a:rPr>
              <a:t>This </a:t>
            </a:r>
            <a:r>
              <a:rPr lang="en-US" dirty="0">
                <a:latin typeface="Avenir Book"/>
                <a:cs typeface="Avenir Book"/>
              </a:rPr>
              <a:t>means that: aleatory uncertainty is irreducible whereas epistemic uncertainty can be </a:t>
            </a:r>
            <a:r>
              <a:rPr lang="en-US" dirty="0" smtClean="0">
                <a:latin typeface="Avenir Book"/>
                <a:cs typeface="Avenir Book"/>
              </a:rPr>
              <a:t>potentially reduced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4" name="Picture 3" descr="20140409-di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412" y="2063497"/>
            <a:ext cx="1585279" cy="120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2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Variability and Uncertainty</a:t>
            </a:r>
            <a:endParaRPr lang="en-US" sz="2600" dirty="0"/>
          </a:p>
        </p:txBody>
      </p:sp>
      <p:sp>
        <p:nvSpPr>
          <p:cNvPr id="3" name="Rectangle 2"/>
          <p:cNvSpPr/>
          <p:nvPr/>
        </p:nvSpPr>
        <p:spPr>
          <a:xfrm>
            <a:off x="723788" y="1315096"/>
            <a:ext cx="6892051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Epistemic and aleatory variability are nonetheless handled separately into the hazard analysis process:</a:t>
            </a:r>
          </a:p>
          <a:p>
            <a:endParaRPr lang="en-US" dirty="0">
              <a:latin typeface="Avenir Book"/>
              <a:cs typeface="Avenir Book"/>
            </a:endParaRPr>
          </a:p>
          <a:p>
            <a:r>
              <a:rPr lang="en-US" dirty="0" smtClean="0">
                <a:latin typeface="Avenir Book"/>
                <a:cs typeface="Avenir Book"/>
              </a:rPr>
              <a:t>1) Aleatory uncertainty is usually incorporated in the PSHA integrals</a:t>
            </a:r>
          </a:p>
          <a:p>
            <a:endParaRPr lang="en-US" dirty="0" smtClean="0">
              <a:latin typeface="Avenir Book"/>
              <a:cs typeface="Avenir Book"/>
            </a:endParaRPr>
          </a:p>
          <a:p>
            <a:pPr marL="360000"/>
            <a:r>
              <a:rPr lang="en-US" i="1" dirty="0" smtClean="0">
                <a:latin typeface="Avenir Book"/>
                <a:cs typeface="Avenir Book"/>
              </a:rPr>
              <a:t>Examples: Earthquake location, uncertainty on ground motion estimates</a:t>
            </a:r>
          </a:p>
          <a:p>
            <a:endParaRPr lang="en-US" dirty="0">
              <a:latin typeface="Avenir Book"/>
              <a:cs typeface="Avenir Book"/>
            </a:endParaRPr>
          </a:p>
          <a:p>
            <a:r>
              <a:rPr lang="en-US" dirty="0" smtClean="0">
                <a:latin typeface="Avenir Book"/>
                <a:cs typeface="Avenir Book"/>
              </a:rPr>
              <a:t>2) Epistemic uncertainty is formally taken into account by using alternative models (or parameterizations) within a </a:t>
            </a:r>
            <a:r>
              <a:rPr lang="en-US" b="1" u="sng" dirty="0" smtClean="0">
                <a:latin typeface="Avenir Book"/>
                <a:cs typeface="Avenir Book"/>
              </a:rPr>
              <a:t>logic-tree</a:t>
            </a:r>
            <a:r>
              <a:rPr lang="en-US" dirty="0" smtClean="0">
                <a:latin typeface="Avenir Book"/>
                <a:cs typeface="Avenir Book"/>
              </a:rPr>
              <a:t> structure</a:t>
            </a:r>
          </a:p>
          <a:p>
            <a:endParaRPr lang="en-US" dirty="0" smtClean="0">
              <a:latin typeface="Avenir Book"/>
              <a:cs typeface="Avenir Book"/>
            </a:endParaRPr>
          </a:p>
          <a:p>
            <a:pPr marL="360000"/>
            <a:r>
              <a:rPr lang="en-US" i="1" dirty="0" smtClean="0">
                <a:latin typeface="Avenir Book"/>
                <a:cs typeface="Avenir Book"/>
              </a:rPr>
              <a:t>Examples: ground motion models, recurrence parameters (b-value, maximum magnitude), style of faulting….</a:t>
            </a:r>
          </a:p>
          <a:p>
            <a:endParaRPr lang="en-US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65572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Logic- Tree Strategy – Weights and Branches</a:t>
            </a:r>
            <a:endParaRPr lang="en-US" sz="2600" dirty="0"/>
          </a:p>
        </p:txBody>
      </p:sp>
      <p:pic>
        <p:nvPicPr>
          <p:cNvPr id="3" name="Picture 2" descr="FromBoo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80" y="1734659"/>
            <a:ext cx="6599835" cy="3772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6100" y="1130249"/>
            <a:ext cx="7369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Epistemic uncertainties modeled by including multiple models in logic </a:t>
            </a:r>
            <a:r>
              <a:rPr lang="en-US" dirty="0" smtClean="0"/>
              <a:t>trees</a:t>
            </a:r>
          </a:p>
          <a:p>
            <a:r>
              <a:rPr lang="en-US" dirty="0"/>
              <a:t>Each model is assigned </a:t>
            </a:r>
            <a:r>
              <a:rPr lang="en-US" dirty="0" smtClean="0"/>
              <a:t>weights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76101" y="5398901"/>
            <a:ext cx="72392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How </a:t>
            </a:r>
            <a:r>
              <a:rPr lang="en-US" dirty="0"/>
              <a:t>to assign weights?</a:t>
            </a:r>
          </a:p>
          <a:p>
            <a:pPr marL="285750" indent="-285750">
              <a:buFont typeface="Courier New"/>
              <a:buChar char="o"/>
            </a:pPr>
            <a:r>
              <a:rPr lang="en-US" dirty="0"/>
              <a:t>Based on fits to observed data? (</a:t>
            </a:r>
            <a:r>
              <a:rPr lang="en-US" b="1" dirty="0">
                <a:solidFill>
                  <a:srgbClr val="FF0000"/>
                </a:solidFill>
              </a:rPr>
              <a:t>Empirical approach</a:t>
            </a:r>
            <a:r>
              <a:rPr lang="en-US" dirty="0"/>
              <a:t>)</a:t>
            </a:r>
          </a:p>
          <a:p>
            <a:pPr marL="285750" indent="-285750">
              <a:buFont typeface="Courier New"/>
              <a:buChar char="o"/>
            </a:pPr>
            <a:r>
              <a:rPr lang="en-US" dirty="0"/>
              <a:t>Based on theoretical representation of the physics of the process? (</a:t>
            </a:r>
            <a:r>
              <a:rPr lang="en-US" b="1" dirty="0">
                <a:solidFill>
                  <a:srgbClr val="FF0000"/>
                </a:solidFill>
              </a:rPr>
              <a:t>Physical approach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1929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3788" y="1198821"/>
            <a:ext cx="68920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+mj-lt"/>
                <a:cs typeface="Avenir Book"/>
              </a:rPr>
              <a:t>From the ensemble of all hazard curves from each log-tree realization, </a:t>
            </a:r>
            <a:r>
              <a:rPr lang="en-US" b="1" dirty="0" smtClean="0">
                <a:solidFill>
                  <a:srgbClr val="008000"/>
                </a:solidFill>
                <a:latin typeface="+mj-lt"/>
                <a:cs typeface="Avenir Book"/>
              </a:rPr>
              <a:t>mean</a:t>
            </a:r>
            <a:r>
              <a:rPr lang="en-US" dirty="0" smtClean="0">
                <a:latin typeface="+mj-lt"/>
                <a:cs typeface="Avenir Book"/>
              </a:rPr>
              <a:t> and </a:t>
            </a:r>
            <a:r>
              <a:rPr lang="en-US" b="1" dirty="0" smtClean="0">
                <a:solidFill>
                  <a:srgbClr val="008000"/>
                </a:solidFill>
                <a:latin typeface="+mj-lt"/>
                <a:cs typeface="Avenir Book"/>
              </a:rPr>
              <a:t>percentile curves</a:t>
            </a:r>
            <a:r>
              <a:rPr lang="en-US" dirty="0" smtClean="0">
                <a:latin typeface="+mj-lt"/>
                <a:cs typeface="Avenir Book"/>
              </a:rPr>
              <a:t> can be computed</a:t>
            </a:r>
            <a:endParaRPr lang="en-US" dirty="0">
              <a:latin typeface="+mj-lt"/>
              <a:cs typeface="Avenir Book"/>
            </a:endParaRPr>
          </a:p>
        </p:txBody>
      </p:sp>
      <p:pic>
        <p:nvPicPr>
          <p:cNvPr id="4" name="Picture 3" descr="LogicTreeEnumer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76" y="2247645"/>
            <a:ext cx="4711499" cy="353362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Logic-Tree Strategy – A Posteriori Statistic</a:t>
            </a:r>
            <a:endParaRPr lang="en-US" sz="2600" dirty="0"/>
          </a:p>
        </p:txBody>
      </p:sp>
      <p:sp>
        <p:nvSpPr>
          <p:cNvPr id="2" name="Rectangle 1"/>
          <p:cNvSpPr/>
          <p:nvPr/>
        </p:nvSpPr>
        <p:spPr>
          <a:xfrm>
            <a:off x="5151675" y="2247645"/>
            <a:ext cx="280837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cs typeface="Avenir Book"/>
              </a:rPr>
              <a:t>Note: Less data or knowledge should imply </a:t>
            </a:r>
            <a:r>
              <a:rPr lang="en-US" sz="1600" dirty="0">
                <a:cs typeface="Avenir Book"/>
              </a:rPr>
              <a:t>greater epistemic </a:t>
            </a:r>
            <a:r>
              <a:rPr lang="en-US" sz="1600" dirty="0" smtClean="0">
                <a:cs typeface="Avenir Book"/>
              </a:rPr>
              <a:t>uncertainty</a:t>
            </a:r>
          </a:p>
          <a:p>
            <a:pPr algn="just"/>
            <a:endParaRPr lang="en-US" sz="1600" dirty="0" smtClean="0">
              <a:cs typeface="Avenir Book"/>
            </a:endParaRP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cs typeface="Avenir Book"/>
              </a:rPr>
              <a:t>HOWEVER</a:t>
            </a:r>
            <a:endParaRPr lang="en-US" sz="1600" b="1" dirty="0">
              <a:solidFill>
                <a:srgbClr val="FF0000"/>
              </a:solidFill>
              <a:cs typeface="Avenir Book"/>
            </a:endParaRPr>
          </a:p>
          <a:p>
            <a:pPr algn="just"/>
            <a:endParaRPr lang="en-US" sz="1600" dirty="0">
              <a:cs typeface="Avenir Book"/>
            </a:endParaRPr>
          </a:p>
          <a:p>
            <a:pPr algn="just"/>
            <a:r>
              <a:rPr lang="en-US" sz="1600" dirty="0" smtClean="0">
                <a:cs typeface="Avenir Book"/>
              </a:rPr>
              <a:t>Use </a:t>
            </a:r>
            <a:r>
              <a:rPr lang="en-US" sz="1600" dirty="0">
                <a:cs typeface="Avenir Book"/>
              </a:rPr>
              <a:t>of </a:t>
            </a:r>
            <a:r>
              <a:rPr lang="en-US" sz="1600" dirty="0" smtClean="0">
                <a:cs typeface="Avenir Book"/>
              </a:rPr>
              <a:t>additional “conflicting” models (from newly available data) can increase </a:t>
            </a:r>
            <a:r>
              <a:rPr lang="en-US" sz="1600" dirty="0">
                <a:cs typeface="Avenir Book"/>
              </a:rPr>
              <a:t>epistemic </a:t>
            </a:r>
            <a:r>
              <a:rPr lang="en-US" sz="1600" dirty="0" smtClean="0">
                <a:cs typeface="Avenir Book"/>
              </a:rPr>
              <a:t>uncertainty </a:t>
            </a:r>
          </a:p>
          <a:p>
            <a:pPr algn="just"/>
            <a:endParaRPr lang="en-US" sz="1600" dirty="0" smtClean="0">
              <a:cs typeface="Avenir Book"/>
            </a:endParaRPr>
          </a:p>
          <a:p>
            <a:pPr algn="just"/>
            <a:endParaRPr lang="en-US" sz="1600" dirty="0">
              <a:cs typeface="Avenir Book"/>
            </a:endParaRPr>
          </a:p>
          <a:p>
            <a:pPr algn="just"/>
            <a:endParaRPr lang="en-US" sz="1600" dirty="0">
              <a:cs typeface="Avenir Book"/>
            </a:endParaRPr>
          </a:p>
          <a:p>
            <a:pPr algn="just"/>
            <a:r>
              <a:rPr lang="en-US" sz="1600" dirty="0" smtClean="0">
                <a:cs typeface="Avenir Book"/>
              </a:rPr>
              <a:t>Epistemic </a:t>
            </a:r>
            <a:r>
              <a:rPr lang="en-US" sz="1600" dirty="0">
                <a:cs typeface="Avenir Book"/>
              </a:rPr>
              <a:t>uncertainty </a:t>
            </a:r>
            <a:r>
              <a:rPr lang="en-US" sz="1600" dirty="0" smtClean="0">
                <a:cs typeface="Avenir Book"/>
              </a:rPr>
              <a:t>might be (paradoxically) </a:t>
            </a:r>
            <a:r>
              <a:rPr lang="en-US" sz="1600" dirty="0">
                <a:cs typeface="Avenir Book"/>
              </a:rPr>
              <a:t>lower in regions with less data!</a:t>
            </a:r>
          </a:p>
        </p:txBody>
      </p:sp>
      <p:sp>
        <p:nvSpPr>
          <p:cNvPr id="6" name="Down Arrow 5"/>
          <p:cNvSpPr/>
          <p:nvPr/>
        </p:nvSpPr>
        <p:spPr>
          <a:xfrm>
            <a:off x="6342392" y="4891731"/>
            <a:ext cx="599240" cy="45615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0455" y="3653887"/>
            <a:ext cx="324185" cy="123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2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PSHA Outputs – Hazard Maps</a:t>
            </a:r>
            <a:endParaRPr lang="en-US" sz="2600" dirty="0"/>
          </a:p>
        </p:txBody>
      </p:sp>
      <p:pic>
        <p:nvPicPr>
          <p:cNvPr id="3" name="Picture 2" descr="hazard_map-mean-0.02-SA(0.1)_1029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1" y="2676604"/>
            <a:ext cx="3585218" cy="33735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42342" y="1183096"/>
            <a:ext cx="70746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Shows the uniform probability of </a:t>
            </a:r>
            <a:r>
              <a:rPr lang="en-US" dirty="0" err="1"/>
              <a:t>exceedance</a:t>
            </a:r>
            <a:r>
              <a:rPr lang="en-US" dirty="0"/>
              <a:t> of a given ground motion measure for a given return period</a:t>
            </a:r>
          </a:p>
        </p:txBody>
      </p:sp>
      <p:pic>
        <p:nvPicPr>
          <p:cNvPr id="5" name="Picture 4" descr="hazard_map-mean-0.1-SA(0.1)_1029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461" y="2668943"/>
            <a:ext cx="3585219" cy="337356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58613" y="2183335"/>
            <a:ext cx="2513230" cy="493270"/>
          </a:xfrm>
          <a:prstGeom prst="roundRect">
            <a:avLst>
              <a:gd name="adj" fmla="val 1293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2% Probability in 50 years</a:t>
            </a:r>
            <a:endParaRPr lang="en-US" sz="16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543845" y="2175673"/>
            <a:ext cx="2521819" cy="493270"/>
          </a:xfrm>
          <a:prstGeom prst="roundRect">
            <a:avLst>
              <a:gd name="adj" fmla="val 1293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10% Probability in 50 years</a:t>
            </a:r>
            <a:endParaRPr lang="en-US" sz="16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82691" y="6133328"/>
            <a:ext cx="3409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Spectral Acceleration @ 2 seconds</a:t>
            </a:r>
            <a:endParaRPr 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65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PSHA Outputs - </a:t>
            </a:r>
            <a:r>
              <a:rPr lang="en-US" sz="2600" dirty="0" err="1" smtClean="0"/>
              <a:t>Disaggreagation</a:t>
            </a:r>
            <a:endParaRPr lang="en-US" sz="2600" dirty="0"/>
          </a:p>
        </p:txBody>
      </p:sp>
      <p:sp>
        <p:nvSpPr>
          <p:cNvPr id="3" name="Rectangle 2"/>
          <p:cNvSpPr/>
          <p:nvPr/>
        </p:nvSpPr>
        <p:spPr>
          <a:xfrm>
            <a:off x="546100" y="1213008"/>
            <a:ext cx="73960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For a given site, ground motion intensity measure and return period the fractional contribution of specific scenarios to the hazard can be extracted from the hazard analysis via disaggregation</a:t>
            </a:r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t="504" b="-2280"/>
          <a:stretch/>
        </p:blipFill>
        <p:spPr>
          <a:xfrm>
            <a:off x="465605" y="2374416"/>
            <a:ext cx="5231406" cy="368847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518374" y="4257428"/>
            <a:ext cx="2423791" cy="1775714"/>
          </a:xfrm>
          <a:prstGeom prst="roundRect">
            <a:avLst>
              <a:gd name="adj" fmla="val 1293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</a:rPr>
              <a:t>Can identify scenarios that represent the greatest likelihood of contributing to the hazard</a:t>
            </a:r>
            <a:endParaRPr lang="en-US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61265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001889"/>
            <a:ext cx="7594600" cy="2973212"/>
          </a:xfrm>
        </p:spPr>
        <p:txBody>
          <a:bodyPr>
            <a:noAutofit/>
          </a:bodyPr>
          <a:lstStyle/>
          <a:p>
            <a:pPr marL="0" lvl="1" indent="0" algn="ctr">
              <a:lnSpc>
                <a:spcPct val="110000"/>
              </a:lnSpc>
              <a:buNone/>
            </a:pPr>
            <a:endParaRPr lang="en-GB" sz="1400" dirty="0">
              <a:solidFill>
                <a:srgbClr val="554741"/>
              </a:solidFill>
            </a:endParaRPr>
          </a:p>
          <a:p>
            <a:pPr marL="0" lvl="1" indent="0" algn="ctr">
              <a:lnSpc>
                <a:spcPct val="110000"/>
              </a:lnSpc>
              <a:buNone/>
            </a:pPr>
            <a:endParaRPr lang="en-GB" sz="1400" dirty="0" smtClean="0">
              <a:solidFill>
                <a:srgbClr val="554741"/>
              </a:solidFill>
            </a:endParaRPr>
          </a:p>
          <a:p>
            <a:pPr marL="0" lvl="1" indent="0" algn="ctr">
              <a:lnSpc>
                <a:spcPct val="110000"/>
              </a:lnSpc>
              <a:buNone/>
            </a:pPr>
            <a:endParaRPr lang="en-GB" sz="1400" dirty="0">
              <a:solidFill>
                <a:srgbClr val="554741"/>
              </a:solidFill>
            </a:endParaRPr>
          </a:p>
          <a:p>
            <a:pPr marL="0" lvl="1" indent="0" algn="ctr">
              <a:lnSpc>
                <a:spcPct val="110000"/>
              </a:lnSpc>
              <a:buNone/>
            </a:pPr>
            <a:endParaRPr lang="en-GB" sz="1400" dirty="0" smtClean="0">
              <a:solidFill>
                <a:srgbClr val="554741"/>
              </a:solidFill>
            </a:endParaRPr>
          </a:p>
          <a:p>
            <a:pPr marL="0" lvl="1" indent="0" algn="ctr">
              <a:lnSpc>
                <a:spcPct val="110000"/>
              </a:lnSpc>
              <a:buNone/>
            </a:pPr>
            <a:endParaRPr lang="en-GB" sz="1400" dirty="0">
              <a:solidFill>
                <a:srgbClr val="554741"/>
              </a:solidFill>
            </a:endParaRPr>
          </a:p>
          <a:p>
            <a:pPr marL="0" lvl="1" indent="0" algn="ctr">
              <a:lnSpc>
                <a:spcPct val="110000"/>
              </a:lnSpc>
              <a:buNone/>
            </a:pPr>
            <a:endParaRPr lang="en-GB" sz="1400" dirty="0" smtClean="0">
              <a:solidFill>
                <a:srgbClr val="55474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628" y="5657661"/>
            <a:ext cx="1910160" cy="6644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5700" y="5537200"/>
            <a:ext cx="4250928" cy="90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0">
              <a:lnSpc>
                <a:spcPct val="110000"/>
              </a:lnSpc>
              <a:buNone/>
            </a:pPr>
            <a:r>
              <a:rPr lang="en-GB" sz="1200" dirty="0">
                <a:solidFill>
                  <a:srgbClr val="554741"/>
                </a:solidFill>
                <a:latin typeface="Avenir Book"/>
                <a:cs typeface="Avenir Book"/>
              </a:rPr>
              <a:t>Except where otherwise noted, this work is licensed </a:t>
            </a:r>
            <a:r>
              <a:rPr lang="en-GB" sz="1200" dirty="0" smtClean="0">
                <a:solidFill>
                  <a:srgbClr val="554741"/>
                </a:solidFill>
                <a:latin typeface="Avenir Book"/>
                <a:cs typeface="Avenir Book"/>
              </a:rPr>
              <a:t>under </a:t>
            </a:r>
            <a:r>
              <a:rPr lang="en-GB" sz="1200" dirty="0" smtClean="0">
                <a:solidFill>
                  <a:srgbClr val="554741"/>
                </a:solidFill>
                <a:latin typeface="Avenir Book"/>
                <a:cs typeface="Avenir Book"/>
                <a:hlinkClick r:id="rId3"/>
              </a:rPr>
              <a:t>https</a:t>
            </a:r>
            <a:r>
              <a:rPr lang="en-GB" sz="1200" dirty="0">
                <a:solidFill>
                  <a:srgbClr val="554741"/>
                </a:solidFill>
                <a:latin typeface="Avenir Book"/>
                <a:cs typeface="Avenir Book"/>
                <a:hlinkClick r:id="rId3"/>
              </a:rPr>
              <a:t>://creativecommons.org/licenses/by-nc-nd/3.0/</a:t>
            </a:r>
            <a:r>
              <a:rPr lang="en-GB" sz="1200" dirty="0">
                <a:solidFill>
                  <a:srgbClr val="554741"/>
                </a:solidFill>
                <a:latin typeface="Avenir Book"/>
                <a:cs typeface="Avenir Book"/>
              </a:rPr>
              <a:t> </a:t>
            </a:r>
            <a:endParaRPr lang="en-GB" sz="1200" dirty="0" smtClean="0">
              <a:solidFill>
                <a:srgbClr val="554741"/>
              </a:solidFill>
              <a:latin typeface="Avenir Book"/>
              <a:cs typeface="Avenir Book"/>
            </a:endParaRPr>
          </a:p>
          <a:p>
            <a:pPr marL="0" lvl="1" indent="0">
              <a:lnSpc>
                <a:spcPct val="110000"/>
              </a:lnSpc>
              <a:buNone/>
            </a:pPr>
            <a:r>
              <a:rPr lang="en-GB" sz="1200" dirty="0">
                <a:solidFill>
                  <a:srgbClr val="554741"/>
                </a:solidFill>
                <a:latin typeface="Avenir Book"/>
                <a:cs typeface="Avenir Book"/>
              </a:rPr>
              <a:t>Please attribute to the GEM Foundation with a link to </a:t>
            </a:r>
          </a:p>
          <a:p>
            <a:pPr marL="0" lvl="1" indent="0">
              <a:lnSpc>
                <a:spcPct val="110000"/>
              </a:lnSpc>
              <a:buNone/>
            </a:pPr>
            <a:r>
              <a:rPr lang="en-GB" sz="1200" dirty="0" smtClean="0">
                <a:solidFill>
                  <a:srgbClr val="554741"/>
                </a:solidFill>
                <a:latin typeface="Avenir Book"/>
                <a:cs typeface="Avenir Book"/>
                <a:hlinkClick r:id="rId4"/>
              </a:rPr>
              <a:t>www.globalquakemodel.org</a:t>
            </a:r>
            <a:endParaRPr lang="en-GB" sz="1200" dirty="0">
              <a:solidFill>
                <a:srgbClr val="554741"/>
              </a:solidFill>
              <a:latin typeface="Avenir Book"/>
              <a:cs typeface="Avenir Book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787400"/>
            <a:ext cx="7735888" cy="21448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98488" y="2679699"/>
            <a:ext cx="7594600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GB" sz="1800" kern="1200">
                <a:solidFill>
                  <a:srgbClr val="EB737D"/>
                </a:solidFill>
                <a:latin typeface="Avenir Book"/>
                <a:ea typeface="ＭＳ Ｐゴシック" charset="0"/>
                <a:cs typeface="Avenir Book"/>
              </a:defRPr>
            </a:lvl1pPr>
            <a:lvl2pPr marL="742950" indent="-285750" algn="l" defTabSz="457200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GB" sz="1800" kern="1200">
                <a:solidFill>
                  <a:srgbClr val="EB737D"/>
                </a:solidFill>
                <a:latin typeface="Avenir Book"/>
                <a:ea typeface="ＭＳ Ｐゴシック" charset="0"/>
                <a:cs typeface="Avenir Book"/>
              </a:defRPr>
            </a:lvl2pPr>
            <a:lvl3pPr marL="1143000" indent="-228600" algn="l" defTabSz="457200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GB" sz="1400" kern="1200">
                <a:solidFill>
                  <a:srgbClr val="EB737D"/>
                </a:solidFill>
                <a:latin typeface="Avenir Book"/>
                <a:ea typeface="ＭＳ Ｐゴシック" charset="0"/>
                <a:cs typeface="Avenir Book"/>
              </a:defRPr>
            </a:lvl3pPr>
            <a:lvl4pPr marL="1600200" indent="-228600" algn="l" defTabSz="457200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GB" sz="1400" kern="1200">
                <a:solidFill>
                  <a:srgbClr val="EB737D"/>
                </a:solidFill>
                <a:latin typeface="Avenir Book"/>
                <a:ea typeface="ＭＳ Ｐゴシック" charset="0"/>
                <a:cs typeface="Avenir Book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US" sz="1000" kern="1200">
                <a:solidFill>
                  <a:srgbClr val="EB737D"/>
                </a:solidFill>
                <a:latin typeface="Avenir Book"/>
                <a:ea typeface="ＭＳ Ｐゴシック" charset="0"/>
                <a:cs typeface="Avenir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Arial" charset="0"/>
              <a:buNone/>
            </a:pPr>
            <a:r>
              <a:rPr lang="en-GB" sz="4000" dirty="0" smtClean="0">
                <a:solidFill>
                  <a:srgbClr val="55474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13754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891" y="1797844"/>
            <a:ext cx="5043090" cy="415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5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723788" y="1207476"/>
            <a:ext cx="68920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  <a:cs typeface="Avenir Book"/>
              </a:rPr>
              <a:t>Reduction of fatalities could ideally be carried out through short-term forecasting with:</a:t>
            </a:r>
          </a:p>
          <a:p>
            <a:endParaRPr lang="en-US" dirty="0">
              <a:latin typeface="+mj-lt"/>
              <a:cs typeface="Avenir Book"/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+mj-lt"/>
                <a:cs typeface="Avenir Book"/>
              </a:rPr>
              <a:t>Analysis of precursors (highly debatable)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+mj-lt"/>
                <a:cs typeface="Avenir Book"/>
              </a:rPr>
              <a:t>Early warning systems (large investment, practical limitations)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Earthquake Hazard – Forecasting</a:t>
            </a:r>
            <a:endParaRPr lang="en-US" sz="2600" dirty="0"/>
          </a:p>
        </p:txBody>
      </p:sp>
      <p:pic>
        <p:nvPicPr>
          <p:cNvPr id="4" name="Picture 3" descr="UserDispla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88" y="3674586"/>
            <a:ext cx="3762633" cy="281689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635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4643551" y="4807340"/>
            <a:ext cx="17620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USGS </a:t>
            </a:r>
            <a:r>
              <a:rPr lang="en-US" dirty="0" err="1" smtClean="0"/>
              <a:t>ShakeAlert</a:t>
            </a:r>
            <a:endParaRPr lang="en-US" dirty="0"/>
          </a:p>
          <a:p>
            <a:r>
              <a:rPr lang="en-US" dirty="0" smtClean="0"/>
              <a:t>EEW Program</a:t>
            </a:r>
            <a:endParaRPr lang="en-US" dirty="0"/>
          </a:p>
        </p:txBody>
      </p:sp>
      <p:pic>
        <p:nvPicPr>
          <p:cNvPr id="5" name="Picture 4" descr="1454576759_04jan16-shakealer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350" y="2935243"/>
            <a:ext cx="4133750" cy="175898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635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165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92186" y="3661395"/>
            <a:ext cx="4031682" cy="2937591"/>
            <a:chOff x="2286000" y="1638300"/>
            <a:chExt cx="4572000" cy="357187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0" y="1638300"/>
              <a:ext cx="4572000" cy="357187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49264" y="1793037"/>
              <a:ext cx="400050" cy="1505119"/>
            </a:xfrm>
            <a:prstGeom prst="rect">
              <a:avLst/>
            </a:prstGeom>
          </p:spPr>
        </p:pic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Ground Motion Prediction</a:t>
            </a:r>
            <a:endParaRPr lang="en-US" sz="2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64" y="2025641"/>
            <a:ext cx="6862046" cy="12461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0332" y="1204673"/>
            <a:ext cx="7138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The easiest way to model ground motion is perhaps the use of Ground Motion Prediction Equations (GMPEs)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603515" y="3661395"/>
            <a:ext cx="32348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GMPE terms </a:t>
            </a:r>
            <a:r>
              <a:rPr lang="en-US" dirty="0" smtClean="0"/>
              <a:t>are representations </a:t>
            </a:r>
            <a:r>
              <a:rPr lang="en-US" dirty="0"/>
              <a:t>of a given physical model, whose </a:t>
            </a:r>
            <a:r>
              <a:rPr lang="en-US" dirty="0" smtClean="0"/>
              <a:t>reliability </a:t>
            </a:r>
            <a:r>
              <a:rPr lang="en-US" dirty="0"/>
              <a:t>can be increased with the availability of </a:t>
            </a:r>
            <a:r>
              <a:rPr lang="en-US" dirty="0" smtClean="0"/>
              <a:t>new empirical </a:t>
            </a:r>
            <a:r>
              <a:rPr lang="en-US" dirty="0"/>
              <a:t>information</a:t>
            </a:r>
          </a:p>
        </p:txBody>
      </p:sp>
    </p:spTree>
    <p:extLst>
      <p:ext uri="{BB962C8B-B14F-4D97-AF65-F5344CB8AC3E}">
        <p14:creationId xmlns:p14="http://schemas.microsoft.com/office/powerpoint/2010/main" val="1338737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3788" y="1198821"/>
            <a:ext cx="689205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+mj-lt"/>
                <a:cs typeface="Avenir Book"/>
              </a:rPr>
              <a:t>The </a:t>
            </a:r>
            <a:r>
              <a:rPr lang="en-US" dirty="0">
                <a:latin typeface="+mj-lt"/>
                <a:cs typeface="Avenir Book"/>
              </a:rPr>
              <a:t>problem:</a:t>
            </a:r>
          </a:p>
          <a:p>
            <a:pPr algn="just"/>
            <a:endParaRPr lang="en-US" dirty="0" smtClean="0">
              <a:latin typeface="+mj-lt"/>
              <a:cs typeface="Avenir Book"/>
            </a:endParaRPr>
          </a:p>
          <a:p>
            <a:pPr marL="285750" indent="-285750" algn="just">
              <a:buFont typeface="Courier New"/>
              <a:buChar char="o"/>
            </a:pPr>
            <a:r>
              <a:rPr lang="en-US" dirty="0" smtClean="0">
                <a:latin typeface="+mj-lt"/>
                <a:cs typeface="Avenir Book"/>
              </a:rPr>
              <a:t>Less </a:t>
            </a:r>
            <a:r>
              <a:rPr lang="en-US" dirty="0">
                <a:latin typeface="+mj-lt"/>
                <a:cs typeface="Avenir Book"/>
              </a:rPr>
              <a:t>data/knowledge implies greater epistemic </a:t>
            </a:r>
            <a:r>
              <a:rPr lang="en-US" dirty="0" smtClean="0">
                <a:latin typeface="+mj-lt"/>
                <a:cs typeface="Avenir Book"/>
              </a:rPr>
              <a:t>uncertainty</a:t>
            </a:r>
          </a:p>
          <a:p>
            <a:pPr marL="285750" indent="-285750" algn="just">
              <a:buFont typeface="Courier New"/>
              <a:buChar char="o"/>
            </a:pPr>
            <a:endParaRPr lang="en-US" dirty="0">
              <a:latin typeface="+mj-lt"/>
              <a:cs typeface="Avenir Book"/>
            </a:endParaRPr>
          </a:p>
          <a:p>
            <a:pPr marL="285750" indent="-285750" algn="just">
              <a:buFont typeface="Courier New"/>
              <a:buChar char="o"/>
            </a:pPr>
            <a:r>
              <a:rPr lang="en-US" dirty="0" smtClean="0">
                <a:latin typeface="+mj-lt"/>
                <a:cs typeface="Avenir Book"/>
              </a:rPr>
              <a:t>But if considering published (e.g. peer-reviewed) models, usually the case that more models will be available from regions with more data (e.g. more GMPEs for active shallow crust than for stable crust)</a:t>
            </a:r>
          </a:p>
          <a:p>
            <a:pPr marL="285750" indent="-285750" algn="just">
              <a:buFont typeface="Courier New"/>
              <a:buChar char="o"/>
            </a:pPr>
            <a:endParaRPr lang="en-US" dirty="0" smtClean="0">
              <a:latin typeface="+mj-lt"/>
              <a:cs typeface="Avenir Book"/>
            </a:endParaRPr>
          </a:p>
          <a:p>
            <a:pPr marL="285750" indent="-285750" algn="just">
              <a:buFont typeface="Courier New"/>
              <a:buChar char="o"/>
            </a:pPr>
            <a:r>
              <a:rPr lang="en-US" dirty="0" smtClean="0">
                <a:latin typeface="+mj-lt"/>
                <a:cs typeface="Avenir Book"/>
              </a:rPr>
              <a:t>More use of more available models increases epistemic uncertainty in regions with more data, and therefore epistemic uncertainty is lower in regions with less data!</a:t>
            </a:r>
          </a:p>
          <a:p>
            <a:pPr marL="285750" indent="-285750" algn="just">
              <a:buFont typeface="Courier New"/>
              <a:buChar char="o"/>
            </a:pPr>
            <a:endParaRPr lang="en-US" dirty="0" smtClean="0">
              <a:latin typeface="+mj-lt"/>
              <a:cs typeface="Avenir Book"/>
            </a:endParaRPr>
          </a:p>
          <a:p>
            <a:pPr marL="285750" indent="-285750" algn="just">
              <a:buFont typeface="Courier New"/>
              <a:buChar char="o"/>
            </a:pPr>
            <a:r>
              <a:rPr lang="en-US" dirty="0" smtClean="0">
                <a:latin typeface="+mj-lt"/>
                <a:cs typeface="Avenir Book"/>
              </a:rPr>
              <a:t>Need </a:t>
            </a:r>
            <a:r>
              <a:rPr lang="en-US" dirty="0">
                <a:latin typeface="+mj-lt"/>
                <a:cs typeface="Avenir Book"/>
              </a:rPr>
              <a:t>for a “minimum generic uncertainty” for regions with sparse data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Logic-Tree Strategy – Over Reliance?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85006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720964" y="1266145"/>
            <a:ext cx="716944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+mj-lt"/>
                <a:cs typeface="Avenir Book"/>
              </a:rPr>
              <a:t>Reduction of losses should be properly done by preemptive design and reinforcement of new and existing </a:t>
            </a:r>
            <a:r>
              <a:rPr lang="en-US" dirty="0">
                <a:latin typeface="+mj-lt"/>
                <a:cs typeface="Avenir Book"/>
              </a:rPr>
              <a:t>building and </a:t>
            </a:r>
            <a:r>
              <a:rPr lang="en-US" dirty="0" smtClean="0">
                <a:latin typeface="+mj-lt"/>
                <a:cs typeface="Avenir Book"/>
              </a:rPr>
              <a:t>infrastructures</a:t>
            </a:r>
          </a:p>
          <a:p>
            <a:pPr algn="just"/>
            <a:endParaRPr lang="en-US" dirty="0">
              <a:latin typeface="+mj-lt"/>
              <a:cs typeface="Avenir Book"/>
            </a:endParaRPr>
          </a:p>
          <a:p>
            <a:pPr algn="just"/>
            <a:r>
              <a:rPr lang="en-US" dirty="0" smtClean="0">
                <a:latin typeface="+mj-lt"/>
                <a:cs typeface="Avenir Book"/>
              </a:rPr>
              <a:t>This requires, however, a proper estimation of the </a:t>
            </a:r>
            <a:r>
              <a:rPr lang="en-US" b="1" dirty="0" smtClean="0">
                <a:solidFill>
                  <a:srgbClr val="FF0000"/>
                </a:solidFill>
                <a:latin typeface="+mj-lt"/>
                <a:cs typeface="Avenir Book"/>
              </a:rPr>
              <a:t>ground shaking level likely expected at a site within a given interval of time</a:t>
            </a:r>
          </a:p>
          <a:p>
            <a:pPr algn="just"/>
            <a:endParaRPr lang="en-US" dirty="0">
              <a:latin typeface="+mj-lt"/>
              <a:cs typeface="Avenir Book"/>
            </a:endParaRPr>
          </a:p>
          <a:p>
            <a:pPr algn="just"/>
            <a:r>
              <a:rPr lang="en-US" dirty="0" smtClean="0">
                <a:latin typeface="+mj-lt"/>
                <a:cs typeface="Avenir Book"/>
              </a:rPr>
              <a:t>Question is: how and how precisely this level can be defined, given the little knowledge we have of the earthquake process?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Earthquake Hazard – Ground Shaking Level</a:t>
            </a:r>
            <a:endParaRPr lang="en-US" sz="2600" dirty="0"/>
          </a:p>
        </p:txBody>
      </p:sp>
      <p:pic>
        <p:nvPicPr>
          <p:cNvPr id="2" name="Picture 1" descr="Strike-sli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23" y="3772615"/>
            <a:ext cx="3004820" cy="239995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35941" y="3951355"/>
            <a:ext cx="1440000" cy="1440000"/>
            <a:chOff x="5961820" y="4211001"/>
            <a:chExt cx="1440000" cy="1440000"/>
          </a:xfrm>
        </p:grpSpPr>
        <p:sp>
          <p:nvSpPr>
            <p:cNvPr id="3" name="Oval 2"/>
            <p:cNvSpPr/>
            <p:nvPr/>
          </p:nvSpPr>
          <p:spPr>
            <a:xfrm>
              <a:off x="6325920" y="4561733"/>
              <a:ext cx="720000" cy="720000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6511499" y="4749741"/>
              <a:ext cx="360000" cy="360000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147397" y="4383196"/>
              <a:ext cx="1080000" cy="1080000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961820" y="4211001"/>
              <a:ext cx="1440000" cy="1440000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4361716" y="4302087"/>
            <a:ext cx="2878481" cy="116357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+mj-lt"/>
                <a:cs typeface="Avenir Book"/>
              </a:rPr>
              <a:t>This is the task </a:t>
            </a:r>
            <a:r>
              <a:rPr lang="en-US" dirty="0" smtClean="0">
                <a:latin typeface="+mj-lt"/>
                <a:cs typeface="Avenir Book"/>
              </a:rPr>
              <a:t>of</a:t>
            </a:r>
          </a:p>
          <a:p>
            <a:pPr algn="ctr"/>
            <a:r>
              <a:rPr lang="en-US" dirty="0" smtClean="0">
                <a:latin typeface="+mj-lt"/>
                <a:cs typeface="Avenir Book"/>
              </a:rPr>
              <a:t>Seismic </a:t>
            </a:r>
            <a:r>
              <a:rPr lang="en-US" dirty="0">
                <a:latin typeface="+mj-lt"/>
                <a:cs typeface="Avenir Book"/>
              </a:rPr>
              <a:t>Hazard Analysis (SHA)….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4726" y="6064847"/>
            <a:ext cx="164089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/>
              <a:t>http://</a:t>
            </a:r>
            <a:r>
              <a:rPr lang="en-US" sz="800" dirty="0" err="1"/>
              <a:t>www.howitworksdaily.com</a:t>
            </a:r>
            <a:r>
              <a:rPr lang="en-US" sz="8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30688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3618386" y="1309169"/>
            <a:ext cx="42669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  <a:cs typeface="Avenir Book"/>
              </a:rPr>
              <a:t>Seismic Hazard is therefore an essential component of Earthquake Risk Assessment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Earthquake Hazard and Risk</a:t>
            </a:r>
            <a:endParaRPr lang="en-US" sz="2600" dirty="0"/>
          </a:p>
        </p:txBody>
      </p:sp>
      <p:sp>
        <p:nvSpPr>
          <p:cNvPr id="5" name="TextBox 4"/>
          <p:cNvSpPr txBox="1"/>
          <p:nvPr/>
        </p:nvSpPr>
        <p:spPr>
          <a:xfrm>
            <a:off x="728885" y="1372549"/>
            <a:ext cx="2426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EARTHQUAKE RUPTURE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7529" y="2095495"/>
            <a:ext cx="2426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SEISMIC WAVES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7529" y="2825147"/>
            <a:ext cx="2426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SURFACE GEOLOGY EFFECTS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7529" y="3863949"/>
            <a:ext cx="2426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SOIL-STRUCTURE INTERACTION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7529" y="4895408"/>
            <a:ext cx="2426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EFFECTS ON STRUCTURES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17529" y="5969978"/>
            <a:ext cx="2426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LOSS ASSESSMENT</a:t>
            </a:r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>
            <a:off x="1716483" y="1835671"/>
            <a:ext cx="428124" cy="217527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1716483" y="2554210"/>
            <a:ext cx="428124" cy="217527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1716483" y="3569862"/>
            <a:ext cx="428124" cy="217527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1716483" y="4614738"/>
            <a:ext cx="428124" cy="217527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1716483" y="5727051"/>
            <a:ext cx="428124" cy="217527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17529" y="1300802"/>
            <a:ext cx="2437388" cy="320947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821755" y="3863948"/>
            <a:ext cx="2227027" cy="1680711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21324" y="1205994"/>
            <a:ext cx="2613224" cy="5226231"/>
          </a:xfrm>
          <a:prstGeom prst="rect">
            <a:avLst/>
          </a:prstGeom>
          <a:noFill/>
          <a:ln w="28575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359422" y="3963507"/>
            <a:ext cx="1964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+mj-lt"/>
                <a:cs typeface="Avenir Book"/>
              </a:rPr>
              <a:t>Seismic </a:t>
            </a:r>
            <a:r>
              <a:rPr lang="en-US" b="1" dirty="0" smtClean="0">
                <a:solidFill>
                  <a:srgbClr val="FF0000"/>
                </a:solidFill>
                <a:latin typeface="+mj-lt"/>
                <a:cs typeface="Avenir Book"/>
              </a:rPr>
              <a:t>Hazard (H)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359421" y="4780254"/>
            <a:ext cx="2695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+mj-lt"/>
                <a:cs typeface="Avenir Book"/>
              </a:rPr>
              <a:t>Physical Vulnerability (V)</a:t>
            </a:r>
          </a:p>
          <a:p>
            <a:r>
              <a:rPr lang="en-US" b="1" dirty="0" smtClean="0">
                <a:solidFill>
                  <a:srgbClr val="008000"/>
                </a:solidFill>
                <a:latin typeface="+mj-lt"/>
                <a:cs typeface="Avenir Book"/>
              </a:rPr>
              <a:t>Exposure/Inventory (E)</a:t>
            </a:r>
            <a:endParaRPr lang="en-US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359422" y="5857435"/>
            <a:ext cx="907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+mj-lt"/>
                <a:cs typeface="Avenir Book"/>
              </a:rPr>
              <a:t>Risk (R)</a:t>
            </a:r>
            <a:endParaRPr lang="en-US" b="1" dirty="0">
              <a:solidFill>
                <a:srgbClr val="3366FF"/>
              </a:solidFill>
              <a:latin typeface="+mj-lt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756558" y="2741096"/>
            <a:ext cx="2068933" cy="59023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venir Book"/>
                <a:cs typeface="Avenir Book"/>
              </a:rPr>
              <a:t>R = H * E * V</a:t>
            </a:r>
            <a:endParaRPr lang="en-US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88113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616461" y="1207476"/>
            <a:ext cx="7343593" cy="5016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+mj-lt"/>
                <a:cs typeface="Avenir Book"/>
              </a:rPr>
              <a:t>1) Engineers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 smtClean="0">
                <a:latin typeface="+mj-lt"/>
                <a:cs typeface="Avenir Book"/>
              </a:rPr>
              <a:t>For what level of ground motion should I design my structure?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 smtClean="0">
                <a:latin typeface="+mj-lt"/>
                <a:cs typeface="Avenir Book"/>
              </a:rPr>
              <a:t>What are the possible earthquake scenarios that may pose a threat to my structure?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 smtClean="0">
                <a:latin typeface="+mj-lt"/>
                <a:cs typeface="Avenir Book"/>
              </a:rPr>
              <a:t>The Building Standard says I should ensure this performance level – how do I know how resistant to make my structure to ensure this?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 smtClean="0">
                <a:latin typeface="+mj-lt"/>
                <a:cs typeface="Avenir Book"/>
              </a:rPr>
              <a:t>What if I want to achieve different performance objectives (e.g. “operational”, “life-safety”, “no-collapse”)?</a:t>
            </a:r>
          </a:p>
          <a:p>
            <a:endParaRPr lang="en-US" sz="1600" dirty="0" smtClean="0">
              <a:latin typeface="+mj-lt"/>
              <a:cs typeface="Avenir Book"/>
            </a:endParaRPr>
          </a:p>
          <a:p>
            <a:r>
              <a:rPr lang="en-US" sz="1600" b="1" dirty="0" smtClean="0">
                <a:latin typeface="+mj-lt"/>
                <a:cs typeface="Avenir Book"/>
              </a:rPr>
              <a:t>2) Insurers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 smtClean="0">
                <a:latin typeface="+mj-lt"/>
                <a:cs typeface="Avenir Book"/>
              </a:rPr>
              <a:t>What is the probability of my exceeding X amount of loss from my portfolio in the next T years?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 smtClean="0">
                <a:latin typeface="+mj-lt"/>
                <a:cs typeface="Avenir Book"/>
              </a:rPr>
              <a:t>The Catastrophe Bond will trigger when “… earthquake occurs in this cell … ground shaking exceed this value here…” – how likely is this to happen?</a:t>
            </a:r>
          </a:p>
          <a:p>
            <a:endParaRPr lang="en-US" sz="1600" dirty="0" smtClean="0">
              <a:latin typeface="+mj-lt"/>
              <a:cs typeface="Avenir Book"/>
            </a:endParaRPr>
          </a:p>
          <a:p>
            <a:r>
              <a:rPr lang="en-US" sz="1600" b="1" dirty="0" smtClean="0">
                <a:latin typeface="+mj-lt"/>
                <a:cs typeface="Avenir Book"/>
              </a:rPr>
              <a:t>3) Decision Makers &amp; Public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 smtClean="0">
                <a:latin typeface="+mj-lt"/>
                <a:cs typeface="Avenir Book"/>
              </a:rPr>
              <a:t>Will this property be damaged/destroyed?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 smtClean="0">
                <a:latin typeface="+mj-lt"/>
                <a:cs typeface="Avenir Book"/>
              </a:rPr>
              <a:t>How likely is this to happen?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 smtClean="0">
                <a:latin typeface="+mj-lt"/>
                <a:cs typeface="Avenir Book"/>
              </a:rPr>
              <a:t>What is the best course of action to take (cost-benefit)?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 smtClean="0">
                <a:latin typeface="+mj-lt"/>
                <a:cs typeface="Avenir Book"/>
              </a:rPr>
              <a:t>What sort of earthquakes can occur? What might happen when they do?</a:t>
            </a:r>
            <a:endParaRPr lang="en-US" sz="1600" dirty="0">
              <a:latin typeface="+mj-lt"/>
              <a:cs typeface="Avenir Book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End-Users Perspective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36192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616461" y="1082256"/>
            <a:ext cx="734359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  <a:cs typeface="Avenir Book"/>
              </a:rPr>
              <a:t>For the calculation of hazard </a:t>
            </a:r>
            <a:r>
              <a:rPr lang="en-US" dirty="0" smtClean="0">
                <a:latin typeface="+mj-lt"/>
                <a:cs typeface="Avenir Book"/>
              </a:rPr>
              <a:t>associated to a region is </a:t>
            </a:r>
            <a:r>
              <a:rPr lang="en-US" dirty="0">
                <a:latin typeface="+mj-lt"/>
                <a:cs typeface="Avenir Book"/>
              </a:rPr>
              <a:t>essential to know: </a:t>
            </a:r>
          </a:p>
          <a:p>
            <a:endParaRPr lang="en-US" b="1" dirty="0" smtClean="0">
              <a:solidFill>
                <a:srgbClr val="3366FF"/>
              </a:solidFill>
              <a:latin typeface="+mj-lt"/>
              <a:cs typeface="Avenir Book"/>
            </a:endParaRPr>
          </a:p>
          <a:p>
            <a:pPr marL="285750" indent="-285750">
              <a:buFont typeface="Courier New"/>
              <a:buChar char="o"/>
            </a:pPr>
            <a:r>
              <a:rPr lang="en-US" b="1" u="sng" dirty="0" smtClean="0">
                <a:solidFill>
                  <a:srgbClr val="FF0000"/>
                </a:solidFill>
                <a:latin typeface="+mj-lt"/>
                <a:cs typeface="Avenir Book"/>
              </a:rPr>
              <a:t>Where</a:t>
            </a:r>
            <a:r>
              <a:rPr lang="en-US" dirty="0" smtClean="0">
                <a:solidFill>
                  <a:srgbClr val="000000"/>
                </a:solidFill>
                <a:latin typeface="+mj-lt"/>
                <a:cs typeface="Avenir Book"/>
              </a:rPr>
              <a:t> </a:t>
            </a:r>
            <a:r>
              <a:rPr lang="en-US" dirty="0">
                <a:solidFill>
                  <a:srgbClr val="000000"/>
                </a:solidFill>
                <a:latin typeface="+mj-lt"/>
                <a:cs typeface="Avenir Book"/>
              </a:rPr>
              <a:t>the earthquakes occur and the geometry of the seismic sources</a:t>
            </a:r>
          </a:p>
          <a:p>
            <a:pPr marL="285750" indent="-285750">
              <a:buFont typeface="Courier New"/>
              <a:buChar char="o"/>
            </a:pPr>
            <a:r>
              <a:rPr lang="en-US" b="1" u="sng" dirty="0">
                <a:solidFill>
                  <a:srgbClr val="FF0000"/>
                </a:solidFill>
                <a:latin typeface="+mj-lt"/>
                <a:cs typeface="Avenir Book"/>
              </a:rPr>
              <a:t>How often</a:t>
            </a:r>
            <a:r>
              <a:rPr lang="en-US" dirty="0">
                <a:solidFill>
                  <a:srgbClr val="FF0000"/>
                </a:solidFill>
                <a:latin typeface="+mj-lt"/>
                <a:cs typeface="Avenir Book"/>
              </a:rPr>
              <a:t> </a:t>
            </a:r>
            <a:r>
              <a:rPr lang="en-US" dirty="0">
                <a:solidFill>
                  <a:srgbClr val="000000"/>
                </a:solidFill>
                <a:latin typeface="+mj-lt"/>
                <a:cs typeface="Avenir Book"/>
              </a:rPr>
              <a:t>earthquakes occur on each seismic source</a:t>
            </a:r>
          </a:p>
          <a:p>
            <a:pPr marL="285750" indent="-285750">
              <a:buFont typeface="Courier New"/>
              <a:buChar char="o"/>
            </a:pPr>
            <a:r>
              <a:rPr lang="en-US" b="1" u="sng" dirty="0">
                <a:solidFill>
                  <a:srgbClr val="FF0000"/>
                </a:solidFill>
                <a:latin typeface="+mj-lt"/>
                <a:cs typeface="Avenir Book"/>
              </a:rPr>
              <a:t>The size</a:t>
            </a:r>
            <a:r>
              <a:rPr lang="en-US" dirty="0">
                <a:solidFill>
                  <a:srgbClr val="FF0000"/>
                </a:solidFill>
                <a:latin typeface="+mj-lt"/>
                <a:cs typeface="Avenir Book"/>
              </a:rPr>
              <a:t> </a:t>
            </a:r>
            <a:r>
              <a:rPr lang="en-US" dirty="0">
                <a:solidFill>
                  <a:srgbClr val="000000"/>
                </a:solidFill>
                <a:latin typeface="+mj-lt"/>
                <a:cs typeface="Avenir Book"/>
              </a:rPr>
              <a:t>of the earthquakes generated by each source</a:t>
            </a:r>
          </a:p>
          <a:p>
            <a:pPr marL="285750" indent="-285750">
              <a:buFont typeface="Courier New"/>
              <a:buChar char="o"/>
            </a:pPr>
            <a:r>
              <a:rPr lang="en-US" b="1" u="sng" dirty="0">
                <a:solidFill>
                  <a:srgbClr val="FF0000"/>
                </a:solidFill>
                <a:latin typeface="+mj-lt"/>
                <a:cs typeface="Avenir Book"/>
              </a:rPr>
              <a:t>Mechanical properties</a:t>
            </a:r>
            <a:r>
              <a:rPr lang="en-US" dirty="0">
                <a:solidFill>
                  <a:srgbClr val="FF0000"/>
                </a:solidFill>
                <a:latin typeface="+mj-lt"/>
                <a:cs typeface="Avenir Book"/>
              </a:rPr>
              <a:t> </a:t>
            </a:r>
            <a:r>
              <a:rPr lang="en-US" dirty="0">
                <a:solidFill>
                  <a:srgbClr val="000000"/>
                </a:solidFill>
                <a:latin typeface="+mj-lt"/>
                <a:cs typeface="Avenir Book"/>
              </a:rPr>
              <a:t>of geological materials through which seismic waves will propagate </a:t>
            </a:r>
            <a:r>
              <a:rPr lang="en-US" dirty="0" smtClean="0">
                <a:solidFill>
                  <a:srgbClr val="000000"/>
                </a:solidFill>
                <a:latin typeface="+mj-lt"/>
                <a:cs typeface="Avenir Book"/>
              </a:rPr>
              <a:t>(including surface geology)</a:t>
            </a:r>
            <a:endParaRPr lang="en-US" dirty="0">
              <a:solidFill>
                <a:srgbClr val="000000"/>
              </a:solidFill>
              <a:latin typeface="+mj-lt"/>
              <a:cs typeface="Avenir Book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SHA Requirements</a:t>
            </a:r>
            <a:endParaRPr lang="en-US" sz="2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205" y="3461687"/>
            <a:ext cx="5861996" cy="306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5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Deterministic vs. Probabilistic Approach</a:t>
            </a:r>
            <a:endParaRPr lang="en-US" sz="2600" dirty="0"/>
          </a:p>
        </p:txBody>
      </p:sp>
      <p:sp>
        <p:nvSpPr>
          <p:cNvPr id="3" name="Rectangle 2"/>
          <p:cNvSpPr/>
          <p:nvPr/>
        </p:nvSpPr>
        <p:spPr>
          <a:xfrm>
            <a:off x="723788" y="1207476"/>
            <a:ext cx="7063903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+mj-lt"/>
                <a:cs typeface="Avenir Book"/>
              </a:rPr>
              <a:t>Two are the main methodologies currently adopted for seismic hazard analysis:</a:t>
            </a:r>
          </a:p>
          <a:p>
            <a:pPr algn="just"/>
            <a:endParaRPr lang="en-US" dirty="0">
              <a:latin typeface="+mj-lt"/>
              <a:cs typeface="Avenir Book"/>
            </a:endParaRPr>
          </a:p>
          <a:p>
            <a:pPr algn="just"/>
            <a:r>
              <a:rPr lang="en-US" b="1" dirty="0">
                <a:solidFill>
                  <a:srgbClr val="FF0000"/>
                </a:solidFill>
                <a:latin typeface="+mj-lt"/>
                <a:cs typeface="Avenir Book"/>
              </a:rPr>
              <a:t>Deterministic</a:t>
            </a:r>
            <a:r>
              <a:rPr lang="en-US" b="1" dirty="0" smtClean="0">
                <a:solidFill>
                  <a:srgbClr val="FF0000"/>
                </a:solidFill>
                <a:latin typeface="+mj-lt"/>
                <a:cs typeface="Avenir Book"/>
              </a:rPr>
              <a:t>.</a:t>
            </a:r>
            <a:r>
              <a:rPr lang="en-US" dirty="0" smtClean="0">
                <a:latin typeface="+mj-lt"/>
                <a:cs typeface="Avenir Book"/>
              </a:rPr>
              <a:t> Also called the “</a:t>
            </a:r>
            <a:r>
              <a:rPr lang="en-US" i="1" u="sng" dirty="0" smtClean="0">
                <a:latin typeface="+mj-lt"/>
                <a:cs typeface="Avenir Book"/>
              </a:rPr>
              <a:t>Worst Case Scenario</a:t>
            </a:r>
            <a:r>
              <a:rPr lang="en-US" dirty="0" smtClean="0">
                <a:latin typeface="+mj-lt"/>
                <a:cs typeface="Avenir Book"/>
              </a:rPr>
              <a:t>”</a:t>
            </a:r>
            <a:endParaRPr lang="en-US" b="1" dirty="0" smtClean="0">
              <a:latin typeface="+mj-lt"/>
              <a:cs typeface="Avenir Book"/>
            </a:endParaRPr>
          </a:p>
          <a:p>
            <a:pPr algn="just"/>
            <a:r>
              <a:rPr lang="en-US" dirty="0" smtClean="0">
                <a:latin typeface="+mj-lt"/>
                <a:cs typeface="Avenir Book"/>
              </a:rPr>
              <a:t>One or </a:t>
            </a:r>
            <a:r>
              <a:rPr lang="en-US" dirty="0">
                <a:latin typeface="+mj-lt"/>
                <a:cs typeface="Avenir Book"/>
              </a:rPr>
              <a:t>a </a:t>
            </a:r>
            <a:r>
              <a:rPr lang="en-US" dirty="0" smtClean="0">
                <a:latin typeface="+mj-lt"/>
                <a:cs typeface="Avenir Book"/>
              </a:rPr>
              <a:t>few earthquake scenarios are </a:t>
            </a:r>
            <a:r>
              <a:rPr lang="en-US" dirty="0">
                <a:latin typeface="+mj-lt"/>
                <a:cs typeface="Avenir Book"/>
              </a:rPr>
              <a:t>selected and the corresponding ground motion computed assuming a level of uncertainty on ground motion (i.e. a number of standard deviations above the median value predicted by a Ground Motion Prediction Equation - GMPE). </a:t>
            </a:r>
          </a:p>
          <a:p>
            <a:pPr algn="just"/>
            <a:endParaRPr lang="en-US" dirty="0">
              <a:latin typeface="+mj-lt"/>
              <a:cs typeface="Avenir Book"/>
            </a:endParaRPr>
          </a:p>
          <a:p>
            <a:pPr algn="just"/>
            <a:r>
              <a:rPr lang="en-US" b="1" dirty="0">
                <a:solidFill>
                  <a:srgbClr val="FF0000"/>
                </a:solidFill>
                <a:latin typeface="+mj-lt"/>
                <a:cs typeface="Avenir Book"/>
              </a:rPr>
              <a:t>Probabilistic: </a:t>
            </a:r>
            <a:r>
              <a:rPr lang="en-US" u="sng" dirty="0">
                <a:latin typeface="+mj-lt"/>
                <a:cs typeface="Avenir Book"/>
              </a:rPr>
              <a:t>All possible scenarios</a:t>
            </a:r>
            <a:r>
              <a:rPr lang="en-US" dirty="0">
                <a:latin typeface="+mj-lt"/>
                <a:cs typeface="Avenir Book"/>
              </a:rPr>
              <a:t> of engineering relevance for the investigated site are considered in the analysis taking into account their probability of occurrence i.e. all ruptures (</a:t>
            </a:r>
            <a:r>
              <a:rPr lang="en-US" dirty="0" err="1">
                <a:latin typeface="+mj-lt"/>
                <a:cs typeface="Avenir Book"/>
              </a:rPr>
              <a:t>magnitude+distance</a:t>
            </a:r>
            <a:r>
              <a:rPr lang="en-US" dirty="0">
                <a:latin typeface="+mj-lt"/>
                <a:cs typeface="Avenir Book"/>
              </a:rPr>
              <a:t>) and levels of uncertainty on ground motion.</a:t>
            </a:r>
          </a:p>
          <a:p>
            <a:pPr algn="just"/>
            <a:endParaRPr lang="en-US" dirty="0">
              <a:latin typeface="+mj-lt"/>
              <a:cs typeface="Avenir Book"/>
            </a:endParaRPr>
          </a:p>
          <a:p>
            <a:pPr algn="just"/>
            <a:endParaRPr lang="en-US" dirty="0" smtClean="0">
              <a:latin typeface="+mj-lt"/>
              <a:cs typeface="Avenir Book"/>
            </a:endParaRPr>
          </a:p>
          <a:p>
            <a:pPr algn="just"/>
            <a:endParaRPr lang="en-US" dirty="0" smtClean="0">
              <a:latin typeface="+mj-lt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65572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 fontScale="90000"/>
          </a:bodyPr>
          <a:lstStyle/>
          <a:p>
            <a:r>
              <a:rPr lang="en-US" sz="2600" dirty="0" smtClean="0"/>
              <a:t>Deterministic Approach – Defining the “worst case”</a:t>
            </a:r>
            <a:endParaRPr lang="en-US" sz="2600" dirty="0"/>
          </a:p>
        </p:txBody>
      </p:sp>
      <p:pic>
        <p:nvPicPr>
          <p:cNvPr id="4" name="Picture 3" descr="Attenu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71" y="3759170"/>
            <a:ext cx="2914381" cy="29174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83694" y="3884386"/>
            <a:ext cx="132209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 smtClean="0"/>
              <a:t>Modified from Field (USGS)</a:t>
            </a:r>
            <a:endParaRPr lang="en-US" sz="8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546101" y="1287970"/>
            <a:ext cx="4930879" cy="2089150"/>
            <a:chOff x="546101" y="1287970"/>
            <a:chExt cx="4930879" cy="2089150"/>
          </a:xfrm>
        </p:grpSpPr>
        <p:pic>
          <p:nvPicPr>
            <p:cNvPr id="6" name="Picture 5" descr="PIA03376_lrg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101" y="1287970"/>
              <a:ext cx="4930879" cy="2089150"/>
            </a:xfrm>
            <a:prstGeom prst="rect">
              <a:avLst/>
            </a:prstGeom>
            <a:effectLst>
              <a:outerShdw blurRad="50800" dist="635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8" name="Straight Connector 7"/>
            <p:cNvCxnSpPr/>
            <p:nvPr/>
          </p:nvCxnSpPr>
          <p:spPr>
            <a:xfrm>
              <a:off x="3684879" y="1784376"/>
              <a:ext cx="1001714" cy="885481"/>
            </a:xfrm>
            <a:prstGeom prst="line">
              <a:avLst/>
            </a:prstGeom>
            <a:ln w="47625">
              <a:solidFill>
                <a:srgbClr val="FFFF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3103527" y="2209229"/>
              <a:ext cx="1082209" cy="17888"/>
            </a:xfrm>
            <a:prstGeom prst="straightConnector1">
              <a:avLst/>
            </a:prstGeom>
            <a:ln w="38100">
              <a:solidFill>
                <a:srgbClr val="CCFFCC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044743" y="1586838"/>
              <a:ext cx="86877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err="1" smtClean="0">
                  <a:solidFill>
                    <a:srgbClr val="FFFF00"/>
                  </a:solidFill>
                </a:rPr>
                <a:t>M</a:t>
              </a:r>
              <a:r>
                <a:rPr lang="en-US" sz="2600" b="1" baseline="30000" dirty="0" err="1" smtClean="0">
                  <a:solidFill>
                    <a:srgbClr val="FFFF00"/>
                  </a:solidFill>
                </a:rPr>
                <a:t>max</a:t>
              </a:r>
              <a:endParaRPr lang="en-US" sz="2600" b="1" baseline="30000" dirty="0">
                <a:solidFill>
                  <a:srgbClr val="FFFF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197183" y="2289217"/>
              <a:ext cx="72707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err="1" smtClean="0">
                  <a:solidFill>
                    <a:srgbClr val="CCFFCC"/>
                  </a:solidFill>
                </a:rPr>
                <a:t>R</a:t>
              </a:r>
              <a:r>
                <a:rPr lang="en-US" sz="2600" b="1" baseline="30000" dirty="0" err="1" smtClean="0">
                  <a:solidFill>
                    <a:srgbClr val="CCFFCC"/>
                  </a:solidFill>
                </a:rPr>
                <a:t>min</a:t>
              </a:r>
              <a:endParaRPr lang="en-US" sz="2600" b="1" baseline="30000" dirty="0">
                <a:solidFill>
                  <a:srgbClr val="CCFFCC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942537" y="2132945"/>
              <a:ext cx="143102" cy="147836"/>
            </a:xfrm>
            <a:prstGeom prst="rect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7" name="Elbow Connector 16"/>
          <p:cNvCxnSpPr>
            <a:stCxn id="14" idx="1"/>
            <a:endCxn id="4" idx="1"/>
          </p:cNvCxnSpPr>
          <p:nvPr/>
        </p:nvCxnSpPr>
        <p:spPr>
          <a:xfrm rot="10800000" flipV="1">
            <a:off x="2782871" y="2206862"/>
            <a:ext cx="159666" cy="3011027"/>
          </a:xfrm>
          <a:prstGeom prst="bentConnector3">
            <a:avLst>
              <a:gd name="adj1" fmla="val 629686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022736" y="1072526"/>
            <a:ext cx="145424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/>
              <a:t>http://</a:t>
            </a:r>
            <a:r>
              <a:rPr lang="en-US" sz="800" dirty="0" err="1"/>
              <a:t>eoimages.gsfc.nasa.gov</a:t>
            </a:r>
            <a:endParaRPr lang="en-US" sz="800" dirty="0"/>
          </a:p>
        </p:txBody>
      </p:sp>
      <p:sp>
        <p:nvSpPr>
          <p:cNvPr id="24" name="Oval 23"/>
          <p:cNvSpPr/>
          <p:nvPr/>
        </p:nvSpPr>
        <p:spPr>
          <a:xfrm>
            <a:off x="4498772" y="4570514"/>
            <a:ext cx="125214" cy="134164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5639243" y="4350971"/>
            <a:ext cx="2453522" cy="60008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+mj-lt"/>
                <a:cs typeface="Avenir Book"/>
              </a:rPr>
              <a:t>PGA @ 20Km + </a:t>
            </a:r>
            <a:r>
              <a:rPr lang="en-US" dirty="0" err="1" smtClean="0">
                <a:latin typeface="+mj-lt"/>
                <a:ea typeface="Lucida Grande"/>
                <a:cs typeface="Lucida Grande"/>
              </a:rPr>
              <a:t>σ</a:t>
            </a:r>
            <a:endParaRPr lang="en-US" dirty="0">
              <a:latin typeface="+mj-lt"/>
              <a:cs typeface="Avenir Book"/>
            </a:endParaRPr>
          </a:p>
        </p:txBody>
      </p:sp>
      <p:cxnSp>
        <p:nvCxnSpPr>
          <p:cNvPr id="27" name="Straight Arrow Connector 26"/>
          <p:cNvCxnSpPr>
            <a:endCxn id="25" idx="1"/>
          </p:cNvCxnSpPr>
          <p:nvPr/>
        </p:nvCxnSpPr>
        <p:spPr>
          <a:xfrm>
            <a:off x="4623986" y="4633124"/>
            <a:ext cx="1015257" cy="178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29795" y="1072526"/>
            <a:ext cx="2068987" cy="567764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smtClean="0"/>
              <a:t>Scenario #1</a:t>
            </a:r>
            <a:endParaRPr lang="en-US" sz="2000" i="1" dirty="0"/>
          </a:p>
        </p:txBody>
      </p:sp>
      <p:sp>
        <p:nvSpPr>
          <p:cNvPr id="29" name="Rectangle 28"/>
          <p:cNvSpPr/>
          <p:nvPr/>
        </p:nvSpPr>
        <p:spPr>
          <a:xfrm>
            <a:off x="1764851" y="5697484"/>
            <a:ext cx="1618843" cy="790934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/>
              <a:t>GMPE or Simulation</a:t>
            </a:r>
            <a:endParaRPr lang="en-US" i="1" dirty="0"/>
          </a:p>
        </p:txBody>
      </p:sp>
      <p:sp>
        <p:nvSpPr>
          <p:cNvPr id="30" name="Rectangle 29"/>
          <p:cNvSpPr/>
          <p:nvPr/>
        </p:nvSpPr>
        <p:spPr>
          <a:xfrm>
            <a:off x="5697252" y="1207479"/>
            <a:ext cx="2395513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+mj-lt"/>
                <a:cs typeface="Avenir Book"/>
              </a:rPr>
              <a:t>Many issues:</a:t>
            </a:r>
          </a:p>
          <a:p>
            <a:endParaRPr lang="en-US" sz="1600" dirty="0" smtClean="0">
              <a:latin typeface="+mj-lt"/>
              <a:cs typeface="Avenir Book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+mj-lt"/>
                <a:cs typeface="Avenir Book"/>
              </a:rPr>
              <a:t>Largest earthquake in the source?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+mj-lt"/>
                <a:cs typeface="Avenir Book"/>
              </a:rPr>
              <a:t>Closest earthquake to source?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+mj-lt"/>
                <a:cs typeface="Avenir Book"/>
              </a:rPr>
              <a:t>Worst possible or plausible scenario?</a:t>
            </a:r>
          </a:p>
          <a:p>
            <a:endParaRPr lang="en-US" sz="1600" dirty="0">
              <a:latin typeface="+mj-lt"/>
              <a:cs typeface="Avenir Book"/>
            </a:endParaRPr>
          </a:p>
          <a:p>
            <a:endParaRPr lang="en-US" sz="1600" dirty="0" smtClean="0">
              <a:latin typeface="+mj-lt"/>
              <a:cs typeface="Avenir Book"/>
            </a:endParaRPr>
          </a:p>
          <a:p>
            <a:endParaRPr lang="en-US" dirty="0" smtClean="0">
              <a:latin typeface="+mj-lt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57530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GEM-PresentationTemplate-v201401B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GEM-PresentationTemplate-v201401B.potx</Template>
  <TotalTime>25641</TotalTime>
  <Words>1758</Words>
  <Application>Microsoft Macintosh PowerPoint</Application>
  <PresentationFormat>On-screen Show (4:3)</PresentationFormat>
  <Paragraphs>236</Paragraphs>
  <Slides>31</Slides>
  <Notes>2</Notes>
  <HiddenSlides>2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GEM-PresentationTemplate-v201401B</vt:lpstr>
      <vt:lpstr>Equation</vt:lpstr>
      <vt:lpstr>Introduction to Seismic Hazard Analysis</vt:lpstr>
      <vt:lpstr>Earthquake Hazard – A widespread danger</vt:lpstr>
      <vt:lpstr>Earthquake Hazard – Forecasting</vt:lpstr>
      <vt:lpstr>Earthquake Hazard – Ground Shaking Level</vt:lpstr>
      <vt:lpstr>Earthquake Hazard and Risk</vt:lpstr>
      <vt:lpstr>End-Users Perspective</vt:lpstr>
      <vt:lpstr>SHA Requirements</vt:lpstr>
      <vt:lpstr>Deterministic vs. Probabilistic Approach</vt:lpstr>
      <vt:lpstr>Deterministic Approach – Defining the “worst case”</vt:lpstr>
      <vt:lpstr>Scenario Models - ShakeMap Example</vt:lpstr>
      <vt:lpstr>PSHA - Basic Workflow</vt:lpstr>
      <vt:lpstr>PSHA – Basic Equation</vt:lpstr>
      <vt:lpstr>Seismogenic Zones</vt:lpstr>
      <vt:lpstr>Area Sources Zones</vt:lpstr>
      <vt:lpstr>Active Faults</vt:lpstr>
      <vt:lpstr>Building a Seismic Source Model</vt:lpstr>
      <vt:lpstr>Seismicity Analysis</vt:lpstr>
      <vt:lpstr>Seismicity Analysis</vt:lpstr>
      <vt:lpstr>Magnitude occurrence relations</vt:lpstr>
      <vt:lpstr>Ground Motion Modeling</vt:lpstr>
      <vt:lpstr>Ground Motion Prediction</vt:lpstr>
      <vt:lpstr>Variability and Uncertainty</vt:lpstr>
      <vt:lpstr>Variability and Uncertainty</vt:lpstr>
      <vt:lpstr>Logic- Tree Strategy – Weights and Branches</vt:lpstr>
      <vt:lpstr>Logic-Tree Strategy – A Posteriori Statistic</vt:lpstr>
      <vt:lpstr>PSHA Outputs – Hazard Maps</vt:lpstr>
      <vt:lpstr>PSHA Outputs - Disaggreagation</vt:lpstr>
      <vt:lpstr>PowerPoint Presentation</vt:lpstr>
      <vt:lpstr>PowerPoint Presentation</vt:lpstr>
      <vt:lpstr>Ground Motion Prediction</vt:lpstr>
      <vt:lpstr>Logic-Tree Strategy – Over Reliance?</vt:lpstr>
    </vt:vector>
  </TitlesOfParts>
  <Company>GEM Foundation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Brown</dc:creator>
  <cp:lastModifiedBy>Valerio Poggi</cp:lastModifiedBy>
  <cp:revision>1247</cp:revision>
  <dcterms:created xsi:type="dcterms:W3CDTF">2014-06-19T09:36:06Z</dcterms:created>
  <dcterms:modified xsi:type="dcterms:W3CDTF">2016-06-26T14:35:50Z</dcterms:modified>
</cp:coreProperties>
</file>