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78" r:id="rId3"/>
    <p:sldId id="288" r:id="rId4"/>
    <p:sldId id="295" r:id="rId5"/>
    <p:sldId id="296" r:id="rId6"/>
    <p:sldId id="289" r:id="rId7"/>
    <p:sldId id="279" r:id="rId8"/>
    <p:sldId id="297" r:id="rId9"/>
    <p:sldId id="287" r:id="rId10"/>
    <p:sldId id="290" r:id="rId11"/>
    <p:sldId id="291" r:id="rId12"/>
    <p:sldId id="299" r:id="rId13"/>
    <p:sldId id="298" r:id="rId14"/>
    <p:sldId id="304" r:id="rId15"/>
    <p:sldId id="301" r:id="rId16"/>
    <p:sldId id="303" r:id="rId17"/>
    <p:sldId id="300" r:id="rId18"/>
    <p:sldId id="292" r:id="rId19"/>
    <p:sldId id="302" r:id="rId20"/>
    <p:sldId id="282" r:id="rId21"/>
    <p:sldId id="277" r:id="rId2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co Pagani" initials="MP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B9D6"/>
    <a:srgbClr val="C6BB3C"/>
    <a:srgbClr val="5E4CBF"/>
    <a:srgbClr val="C44B9B"/>
    <a:srgbClr val="E44D3C"/>
    <a:srgbClr val="3A976C"/>
    <a:srgbClr val="554741"/>
    <a:srgbClr val="EB73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087" autoAdjust="0"/>
  </p:normalViewPr>
  <p:slideViewPr>
    <p:cSldViewPr snapToGrid="0" snapToObjects="1">
      <p:cViewPr varScale="1">
        <p:scale>
          <a:sx n="95" d="100"/>
          <a:sy n="95" d="100"/>
        </p:scale>
        <p:origin x="-13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commentAuthors" Target="commentAuthors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D3B973-49A3-9646-9C7E-52A4FBD4BB5D}" type="datetimeFigureOut">
              <a:rPr lang="en-US" smtClean="0"/>
              <a:t>30/11/17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DCDE0-72CA-EB45-8992-3749B294D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27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DCDE0-72CA-EB45-8992-3749B294D1F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87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DCDE0-72CA-EB45-8992-3749B294D1F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54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DCDE0-72CA-EB45-8992-3749B294D1F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78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M-PT-2014-03-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59388"/>
            <a:ext cx="9144000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685800" y="2873471"/>
            <a:ext cx="7666038" cy="0"/>
          </a:xfrm>
          <a:prstGeom prst="line">
            <a:avLst/>
          </a:prstGeom>
          <a:ln w="28575" cmpd="sng">
            <a:solidFill>
              <a:srgbClr val="EB73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85616" y="419347"/>
            <a:ext cx="7874900" cy="2095837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b="1">
                <a:latin typeface="+mn-lt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85800" y="3111603"/>
            <a:ext cx="7874900" cy="24821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  <a:cs typeface="TitilliumText22L Light"/>
              </a:defRPr>
            </a:lvl2pPr>
            <a:lvl3pPr>
              <a:defRPr>
                <a:latin typeface="+mn-lt"/>
                <a:cs typeface="TitilliumText22L Light"/>
              </a:defRPr>
            </a:lvl3pPr>
            <a:lvl4pPr>
              <a:defRPr>
                <a:latin typeface="+mn-lt"/>
                <a:cs typeface="TitilliumText22L Light"/>
              </a:defRPr>
            </a:lvl4pPr>
            <a:lvl5pPr>
              <a:defRPr>
                <a:latin typeface="+mn-lt"/>
                <a:cs typeface="TitilliumText22L Light"/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207475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M-PT-2014-02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67413"/>
            <a:ext cx="914400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563563" y="1049206"/>
            <a:ext cx="7967662" cy="0"/>
          </a:xfrm>
          <a:prstGeom prst="line">
            <a:avLst/>
          </a:prstGeom>
          <a:ln w="12700" cmpd="sng">
            <a:solidFill>
              <a:srgbClr val="EB73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  <a:ln>
            <a:noFill/>
          </a:ln>
        </p:spPr>
        <p:txBody>
          <a:bodyPr rtlCol="0">
            <a:normAutofit/>
          </a:bodyPr>
          <a:lstStyle>
            <a:lvl1pPr>
              <a:defRPr lang="en-US" sz="2800" b="0">
                <a:latin typeface="+mj-lt"/>
                <a:cs typeface="TitilliumText22L Light"/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889" y="1167941"/>
            <a:ext cx="8261144" cy="4720994"/>
          </a:xfrm>
        </p:spPr>
        <p:txBody>
          <a:bodyPr/>
          <a:lstStyle>
            <a:lvl1pPr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971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GEM-PT-2014-02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67413"/>
            <a:ext cx="914400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563563" y="1049206"/>
            <a:ext cx="7967662" cy="0"/>
          </a:xfrm>
          <a:prstGeom prst="line">
            <a:avLst/>
          </a:prstGeom>
          <a:ln w="12700" cmpd="sng">
            <a:solidFill>
              <a:srgbClr val="EB73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5965" y="1167941"/>
            <a:ext cx="4038600" cy="5032446"/>
          </a:xfrm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1706" y="1167941"/>
            <a:ext cx="4038600" cy="5032445"/>
          </a:xfrm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8000"/>
          </a:xfrm>
          <a:ln>
            <a:noFill/>
          </a:ln>
        </p:spPr>
        <p:txBody>
          <a:bodyPr rtlCol="0">
            <a:normAutofit/>
          </a:bodyPr>
          <a:lstStyle>
            <a:lvl1pPr>
              <a:defRPr lang="en-US" sz="2400">
                <a:latin typeface="+mn-lt"/>
                <a:cs typeface="TitilliumText22L Light"/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317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M-PT-2014-02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67413"/>
            <a:ext cx="914400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30033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dirty="0" smtClean="0"/>
              <a:t>Drag picture to placeholder or click icon to add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919553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85800" y="419100"/>
            <a:ext cx="7874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844800"/>
            <a:ext cx="787400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lang="en-GB" sz="4400" b="1" kern="1200" dirty="0">
          <a:solidFill>
            <a:srgbClr val="554741"/>
          </a:solidFill>
          <a:latin typeface="+mj-lt"/>
          <a:ea typeface="ＭＳ Ｐゴシック" charset="0"/>
          <a:cs typeface="TitilliumText22L XBold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lang="en-GB" sz="2000" kern="1200">
          <a:solidFill>
            <a:srgbClr val="EB737D"/>
          </a:solidFill>
          <a:latin typeface="+mn-lt"/>
          <a:ea typeface="ＭＳ Ｐゴシック" charset="0"/>
          <a:cs typeface="TitilliumText22L Light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lang="en-GB" sz="2000" kern="1200">
          <a:solidFill>
            <a:srgbClr val="EB737D"/>
          </a:solidFill>
          <a:latin typeface="+mn-lt"/>
          <a:ea typeface="ＭＳ Ｐゴシック" charset="0"/>
          <a:cs typeface="TitilliumText22L Light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lang="en-GB" sz="1600" kern="1200">
          <a:solidFill>
            <a:srgbClr val="EB737D"/>
          </a:solidFill>
          <a:latin typeface="+mn-lt"/>
          <a:ea typeface="ＭＳ Ｐゴシック" charset="0"/>
          <a:cs typeface="TitilliumText22L Light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lang="en-GB" sz="1600" kern="1200">
          <a:solidFill>
            <a:srgbClr val="EB737D"/>
          </a:solidFill>
          <a:latin typeface="+mn-lt"/>
          <a:ea typeface="ＭＳ Ｐゴシック" charset="0"/>
          <a:cs typeface="TitilliumText22L Light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lang="en-US" sz="1000" kern="1200">
          <a:solidFill>
            <a:srgbClr val="EB737D"/>
          </a:solidFill>
          <a:latin typeface="TitilliumText22L Light"/>
          <a:ea typeface="ＭＳ Ｐゴシック" charset="0"/>
          <a:cs typeface="TitilliumText22L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://www.globalquakemodel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gif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88" y="517693"/>
            <a:ext cx="8891679" cy="1962542"/>
          </a:xfrm>
        </p:spPr>
        <p:txBody>
          <a:bodyPr>
            <a:normAutofit/>
          </a:bodyPr>
          <a:lstStyle/>
          <a:p>
            <a:pPr algn="ctr"/>
            <a:r>
              <a:rPr lang="en-GB" sz="3600" dirty="0"/>
              <a:t>Promoting earthquake </a:t>
            </a:r>
            <a:r>
              <a:rPr lang="en-GB" sz="3600" dirty="0" smtClean="0"/>
              <a:t>awareness</a:t>
            </a:r>
            <a:br>
              <a:rPr lang="en-GB" sz="3600" dirty="0" smtClean="0"/>
            </a:br>
            <a:r>
              <a:rPr lang="en-GB" sz="3600" dirty="0" smtClean="0"/>
              <a:t>in </a:t>
            </a:r>
            <a:r>
              <a:rPr lang="en-GB" sz="3600" dirty="0"/>
              <a:t>Africa through the </a:t>
            </a:r>
            <a:r>
              <a:rPr lang="en-GB" sz="3600" dirty="0" smtClean="0"/>
              <a:t>GEM</a:t>
            </a:r>
            <a:br>
              <a:rPr lang="en-GB" sz="3600" dirty="0" smtClean="0"/>
            </a:br>
            <a:r>
              <a:rPr lang="en-GB" sz="3600" dirty="0" smtClean="0"/>
              <a:t>global </a:t>
            </a:r>
            <a:r>
              <a:rPr lang="en-GB" sz="3600" dirty="0"/>
              <a:t>hazard mosaic</a:t>
            </a:r>
            <a:r>
              <a:rPr lang="en-US" sz="3600" dirty="0"/>
              <a:t> </a:t>
            </a:r>
            <a:endParaRPr lang="en-US" sz="3500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472" y="3033059"/>
            <a:ext cx="7754470" cy="2617501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cs typeface="Calibri"/>
              </a:rPr>
              <a:t>Valerio </a:t>
            </a:r>
            <a:r>
              <a:rPr lang="en-US" dirty="0" smtClean="0">
                <a:cs typeface="Calibri"/>
              </a:rPr>
              <a:t>Poggi, </a:t>
            </a:r>
            <a:r>
              <a:rPr lang="en-US" dirty="0">
                <a:cs typeface="Calibri"/>
              </a:rPr>
              <a:t>Julio </a:t>
            </a:r>
            <a:r>
              <a:rPr lang="en-US" dirty="0" smtClean="0">
                <a:cs typeface="Calibri"/>
              </a:rPr>
              <a:t>Garcia, Marco </a:t>
            </a:r>
            <a:r>
              <a:rPr lang="en-US" dirty="0" err="1" smtClean="0">
                <a:cs typeface="Calibri"/>
              </a:rPr>
              <a:t>Pagani</a:t>
            </a:r>
            <a:r>
              <a:rPr lang="en-US" dirty="0" smtClean="0">
                <a:cs typeface="Calibri"/>
              </a:rPr>
              <a:t>,</a:t>
            </a:r>
            <a:r>
              <a:rPr lang="en-US" baseline="30000" dirty="0" smtClean="0">
                <a:cs typeface="Calibri"/>
              </a:rPr>
              <a:t>,</a:t>
            </a:r>
            <a:r>
              <a:rPr lang="en-US" dirty="0" smtClean="0">
                <a:cs typeface="Calibri"/>
              </a:rPr>
              <a:t> </a:t>
            </a:r>
            <a:r>
              <a:rPr lang="en-US" dirty="0" smtClean="0"/>
              <a:t>Robin Gee.,</a:t>
            </a:r>
          </a:p>
          <a:p>
            <a:pPr algn="just"/>
            <a:r>
              <a:rPr lang="en-US" dirty="0" smtClean="0"/>
              <a:t>Richard Styron, Kendra Johnson</a:t>
            </a:r>
            <a:endParaRPr lang="en-US" sz="1400" i="1" dirty="0" smtClean="0">
              <a:latin typeface="Calibri"/>
              <a:cs typeface="Calibri"/>
            </a:endParaRPr>
          </a:p>
          <a:p>
            <a:r>
              <a:rPr lang="en-US" sz="1400" i="1" dirty="0" smtClean="0">
                <a:latin typeface="+mj-lt"/>
                <a:cs typeface="Calibri"/>
              </a:rPr>
              <a:t>Global Earthquake Model (GEM), Pavia Italy</a:t>
            </a:r>
            <a:endParaRPr lang="en-US" dirty="0" smtClean="0">
              <a:latin typeface="Calibri"/>
              <a:cs typeface="Calibri"/>
            </a:endParaRPr>
          </a:p>
          <a:p>
            <a:endParaRPr lang="en-US" dirty="0" smtClean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December 7th, 2017, Madrid - Spain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6766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649" y="224069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North Africa Homogenized Earthquake Catalogue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5989" y="3999315"/>
            <a:ext cx="33550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The </a:t>
            </a:r>
            <a:r>
              <a:rPr lang="en-US" dirty="0"/>
              <a:t>c</a:t>
            </a:r>
            <a:r>
              <a:rPr lang="en-US" dirty="0" smtClean="0"/>
              <a:t>atalogue is obtained by harmonization of global bulletins with data </a:t>
            </a:r>
            <a:r>
              <a:rPr lang="en-US" dirty="0"/>
              <a:t>from local </a:t>
            </a:r>
            <a:r>
              <a:rPr lang="en-US" dirty="0" smtClean="0"/>
              <a:t>agencies and published studies</a:t>
            </a:r>
          </a:p>
        </p:txBody>
      </p:sp>
      <p:pic>
        <p:nvPicPr>
          <p:cNvPr id="11" name="Picture 10" descr="GEM-NAEC_MagHi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700" y="4096668"/>
            <a:ext cx="4473565" cy="2200858"/>
          </a:xfrm>
          <a:prstGeom prst="rect">
            <a:avLst/>
          </a:prstGeom>
        </p:spPr>
      </p:pic>
      <p:pic>
        <p:nvPicPr>
          <p:cNvPr id="12" name="Picture 11" descr="GEM-NAEC_v0_Cro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34" y="1199550"/>
            <a:ext cx="7171741" cy="2664909"/>
          </a:xfrm>
          <a:prstGeom prst="rect">
            <a:avLst/>
          </a:prstGeom>
        </p:spPr>
      </p:pic>
      <p:sp>
        <p:nvSpPr>
          <p:cNvPr id="10" name="Explosion 1 9"/>
          <p:cNvSpPr/>
          <p:nvPr/>
        </p:nvSpPr>
        <p:spPr>
          <a:xfrm>
            <a:off x="7452709" y="3739951"/>
            <a:ext cx="1382345" cy="1140480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Mw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718905" y="5392466"/>
            <a:ext cx="20797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Number of Events: 5170</a:t>
            </a:r>
          </a:p>
          <a:p>
            <a:pPr algn="ctr"/>
            <a:r>
              <a:rPr lang="en-US" sz="1400" dirty="0"/>
              <a:t>Year Rage:  1016 - 2013</a:t>
            </a:r>
          </a:p>
          <a:p>
            <a:pPr algn="ctr"/>
            <a:r>
              <a:rPr lang="en-US" sz="1400" dirty="0"/>
              <a:t>Magnitude Rage: 4.0 - 8.5</a:t>
            </a:r>
          </a:p>
        </p:txBody>
      </p:sp>
    </p:spTree>
    <p:extLst>
      <p:ext uri="{BB962C8B-B14F-4D97-AF65-F5344CB8AC3E}">
        <p14:creationId xmlns:p14="http://schemas.microsoft.com/office/powerpoint/2010/main" val="1153264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Source Model - Regional Seismicity Analysis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4581593" y="3848755"/>
            <a:ext cx="4133217" cy="2425499"/>
            <a:chOff x="4451387" y="3715817"/>
            <a:chExt cx="4829937" cy="2645457"/>
          </a:xfrm>
        </p:grpSpPr>
        <p:pic>
          <p:nvPicPr>
            <p:cNvPr id="20" name="Picture 19" descr="MFD_Grp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1387" y="3715817"/>
              <a:ext cx="4011441" cy="2645457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565529" y="4653199"/>
              <a:ext cx="1715795" cy="695011"/>
            </a:xfrm>
            <a:prstGeom prst="rect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i="1" dirty="0" smtClean="0"/>
                <a:t>Earthquake Rates</a:t>
              </a:r>
              <a:endParaRPr lang="en-US" sz="1600" i="1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90762" y="1137145"/>
            <a:ext cx="7680610" cy="2828473"/>
            <a:chOff x="242600" y="1137145"/>
            <a:chExt cx="7680610" cy="2828473"/>
          </a:xfrm>
        </p:grpSpPr>
        <p:pic>
          <p:nvPicPr>
            <p:cNvPr id="24" name="Picture 23" descr="AreaSources_Cro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436" y="1137145"/>
              <a:ext cx="7126774" cy="267172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42600" y="3342917"/>
              <a:ext cx="1453979" cy="622701"/>
            </a:xfrm>
            <a:prstGeom prst="rect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i="1" dirty="0" smtClean="0"/>
                <a:t>Earthquake</a:t>
              </a:r>
            </a:p>
            <a:p>
              <a:pPr algn="ctr"/>
              <a:r>
                <a:rPr lang="en-US" sz="1600" i="1" dirty="0" smtClean="0"/>
                <a:t>Source Zones</a:t>
              </a:r>
              <a:endParaRPr lang="en-US" sz="1600" i="1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10829" y="4136093"/>
            <a:ext cx="3743796" cy="2086906"/>
            <a:chOff x="4527808" y="1226402"/>
            <a:chExt cx="4030489" cy="2197234"/>
          </a:xfrm>
        </p:grpSpPr>
        <p:pic>
          <p:nvPicPr>
            <p:cNvPr id="13" name="Picture 12" descr="DH_Full_Filtered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7808" y="1226402"/>
              <a:ext cx="3829961" cy="2197234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5083524" y="1303610"/>
              <a:ext cx="0" cy="1741893"/>
            </a:xfrm>
            <a:prstGeom prst="line">
              <a:avLst/>
            </a:prstGeom>
            <a:ln w="38100" cmpd="sng">
              <a:solidFill>
                <a:srgbClr val="0000FF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977698" y="1298678"/>
              <a:ext cx="0" cy="1741893"/>
            </a:xfrm>
            <a:prstGeom prst="line">
              <a:avLst/>
            </a:prstGeom>
            <a:ln w="38100" cmpd="sng">
              <a:solidFill>
                <a:srgbClr val="0000FF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602136" y="1316222"/>
              <a:ext cx="0" cy="1741893"/>
            </a:xfrm>
            <a:prstGeom prst="line">
              <a:avLst/>
            </a:prstGeom>
            <a:ln w="38100" cmpd="sng">
              <a:solidFill>
                <a:srgbClr val="0000FF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6602136" y="1316222"/>
              <a:ext cx="1669468" cy="1724349"/>
            </a:xfrm>
            <a:prstGeom prst="rect">
              <a:avLst/>
            </a:prstGeom>
            <a:solidFill>
              <a:schemeClr val="bg1">
                <a:lumMod val="95000"/>
                <a:alpha val="32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104318" y="1848486"/>
              <a:ext cx="1453979" cy="691901"/>
            </a:xfrm>
            <a:prstGeom prst="rect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i="1" dirty="0" smtClean="0"/>
                <a:t>Seismicity</a:t>
              </a:r>
            </a:p>
            <a:p>
              <a:pPr algn="ctr"/>
              <a:r>
                <a:rPr lang="en-US" sz="1600" i="1" dirty="0" smtClean="0"/>
                <a:t>Distribution</a:t>
              </a:r>
              <a:endParaRPr lang="en-US" sz="16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71918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Occurrence Rate Redistribution</a:t>
            </a:r>
            <a:endParaRPr lang="en-US" dirty="0"/>
          </a:p>
        </p:txBody>
      </p:sp>
      <p:pic>
        <p:nvPicPr>
          <p:cNvPr id="3" name="Picture 2" descr="Smoothed_S50_Cro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01" y="1357648"/>
            <a:ext cx="7900731" cy="29331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31641" y="4542901"/>
            <a:ext cx="74957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/>
              <a:t>For the </a:t>
            </a:r>
            <a:r>
              <a:rPr lang="en-GB" dirty="0" smtClean="0"/>
              <a:t>definition </a:t>
            </a:r>
            <a:r>
              <a:rPr lang="en-GB" dirty="0"/>
              <a:t>of the background </a:t>
            </a:r>
            <a:r>
              <a:rPr lang="en-GB" dirty="0" smtClean="0"/>
              <a:t>seismicity </a:t>
            </a:r>
            <a:r>
              <a:rPr lang="en-GB" dirty="0"/>
              <a:t>model </a:t>
            </a:r>
            <a:r>
              <a:rPr lang="en-GB" dirty="0" smtClean="0"/>
              <a:t>we have implemented a smoothing procedure based on area </a:t>
            </a:r>
            <a:r>
              <a:rPr lang="en-GB" dirty="0"/>
              <a:t>source </a:t>
            </a:r>
            <a:r>
              <a:rPr lang="en-GB" dirty="0" smtClean="0"/>
              <a:t>zonation, </a:t>
            </a:r>
            <a:r>
              <a:rPr lang="en-GB" dirty="0"/>
              <a:t>where the observed rates are spatially redistributed according to the seismicity pattern of the </a:t>
            </a:r>
            <a:r>
              <a:rPr lang="en-GB" dirty="0" smtClean="0"/>
              <a:t>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405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aults_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87" y="1210183"/>
            <a:ext cx="7136506" cy="328578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8649" y="224069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Global Active Fault Database</a:t>
            </a:r>
            <a:endParaRPr lang="en-US" dirty="0"/>
          </a:p>
        </p:txBody>
      </p:sp>
      <p:sp>
        <p:nvSpPr>
          <p:cNvPr id="6" name="TextBox 7"/>
          <p:cNvSpPr txBox="1"/>
          <p:nvPr/>
        </p:nvSpPr>
        <p:spPr>
          <a:xfrm>
            <a:off x="755465" y="4743200"/>
            <a:ext cx="7737042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180473" indent="-180473" algn="just">
              <a:buSzPct val="100000"/>
              <a:buChar char="•"/>
            </a:pPr>
            <a:r>
              <a:rPr dirty="0"/>
              <a:t>New database of active faults from Morocco to Sinai</a:t>
            </a:r>
          </a:p>
          <a:p>
            <a:pPr marL="180473" indent="-180473" algn="just">
              <a:buSzPct val="100000"/>
              <a:buChar char="•"/>
            </a:pPr>
            <a:r>
              <a:rPr dirty="0"/>
              <a:t>143 structures mapped from literature, satellite imagery, topography, seismicity</a:t>
            </a:r>
          </a:p>
          <a:p>
            <a:pPr marL="180473" indent="-180473" algn="just">
              <a:buSzPct val="100000"/>
              <a:buChar char="•"/>
            </a:pPr>
            <a:r>
              <a:rPr dirty="0"/>
              <a:t>Slip taken from literature or estimated from GPS</a:t>
            </a:r>
          </a:p>
          <a:p>
            <a:pPr marL="180473" indent="-180473" algn="just">
              <a:buSzPct val="100000"/>
              <a:buChar char="•"/>
            </a:pPr>
            <a:r>
              <a:rPr dirty="0"/>
              <a:t>Public and open-source (Creative Commons Attribution license)</a:t>
            </a:r>
          </a:p>
        </p:txBody>
      </p:sp>
    </p:spTree>
    <p:extLst>
      <p:ext uri="{BB962C8B-B14F-4D97-AF65-F5344CB8AC3E}">
        <p14:creationId xmlns:p14="http://schemas.microsoft.com/office/powerpoint/2010/main" val="2108922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ctonic_Classific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98" y="1149159"/>
            <a:ext cx="7711440" cy="35504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8482" y="4738947"/>
            <a:ext cx="2240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4F81BD"/>
                </a:solidFill>
              </a:rPr>
              <a:t>Chen et al. 2017</a:t>
            </a:r>
          </a:p>
          <a:p>
            <a:pPr algn="ctr"/>
            <a:r>
              <a:rPr lang="en-US" sz="2000" dirty="0" smtClean="0">
                <a:solidFill>
                  <a:srgbClr val="4F81BD"/>
                </a:solidFill>
              </a:rPr>
              <a:t>(Under review)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Tectonic Regionalization using Fuzzy Logic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936975" y="4611299"/>
            <a:ext cx="31247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Merging information from:</a:t>
            </a:r>
          </a:p>
          <a:p>
            <a:pPr marL="428400" indent="-2844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Seismicity (magnitude)</a:t>
            </a:r>
          </a:p>
          <a:p>
            <a:pPr marL="428400" indent="-2844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Smoothed Moment rate</a:t>
            </a:r>
          </a:p>
          <a:p>
            <a:pPr marL="428400" indent="-2844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S-wave velocity</a:t>
            </a:r>
          </a:p>
          <a:p>
            <a:pPr marL="428400" indent="-2844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Q</a:t>
            </a:r>
            <a:r>
              <a:rPr lang="en-US" baseline="-25000" dirty="0" smtClean="0"/>
              <a:t>LG</a:t>
            </a:r>
            <a:r>
              <a:rPr lang="en-US" dirty="0" smtClean="0"/>
              <a:t>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647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GMPE Selection and Logic-Tree Approach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097508" y="2181085"/>
            <a:ext cx="5912464" cy="1200329"/>
            <a:chOff x="892050" y="1193284"/>
            <a:chExt cx="5912464" cy="1200329"/>
          </a:xfrm>
        </p:grpSpPr>
        <p:sp>
          <p:nvSpPr>
            <p:cNvPr id="10" name="TextBox 9"/>
            <p:cNvSpPr txBox="1"/>
            <p:nvPr/>
          </p:nvSpPr>
          <p:spPr>
            <a:xfrm>
              <a:off x="892050" y="1193284"/>
              <a:ext cx="29534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ea"/>
                <a:buAutoNum type="circleNumDbPlain"/>
              </a:pPr>
              <a:r>
                <a:rPr lang="da-DK" dirty="0" err="1" smtClean="0">
                  <a:solidFill>
                    <a:srgbClr val="3366FF"/>
                  </a:solidFill>
                </a:rPr>
                <a:t>Chiou</a:t>
              </a:r>
              <a:r>
                <a:rPr lang="da-DK" dirty="0" smtClean="0">
                  <a:solidFill>
                    <a:srgbClr val="3366FF"/>
                  </a:solidFill>
                </a:rPr>
                <a:t> &amp; Youngs </a:t>
              </a:r>
              <a:r>
                <a:rPr lang="da-DK" dirty="0">
                  <a:solidFill>
                    <a:srgbClr val="3366FF"/>
                  </a:solidFill>
                </a:rPr>
                <a:t>(</a:t>
              </a:r>
              <a:r>
                <a:rPr lang="da-DK" dirty="0" smtClean="0">
                  <a:solidFill>
                    <a:srgbClr val="3366FF"/>
                  </a:solidFill>
                </a:rPr>
                <a:t>2014)</a:t>
              </a:r>
            </a:p>
            <a:p>
              <a:pPr marL="457200" indent="-457200">
                <a:buFont typeface="+mj-ea"/>
                <a:buAutoNum type="circleNumDbPlain"/>
              </a:pPr>
              <a:r>
                <a:rPr lang="da-DK" dirty="0" err="1" smtClean="0">
                  <a:solidFill>
                    <a:srgbClr val="008000"/>
                  </a:solidFill>
                </a:rPr>
                <a:t>Akkar</a:t>
              </a:r>
              <a:r>
                <a:rPr lang="da-DK" dirty="0" smtClean="0">
                  <a:solidFill>
                    <a:srgbClr val="008000"/>
                  </a:solidFill>
                </a:rPr>
                <a:t> et al. </a:t>
              </a:r>
              <a:r>
                <a:rPr lang="da-DK" dirty="0">
                  <a:solidFill>
                    <a:srgbClr val="008000"/>
                  </a:solidFill>
                </a:rPr>
                <a:t>(2014) </a:t>
              </a:r>
              <a:endParaRPr lang="da-DK" dirty="0" smtClean="0">
                <a:solidFill>
                  <a:srgbClr val="008000"/>
                </a:solidFill>
              </a:endParaRPr>
            </a:p>
            <a:p>
              <a:pPr marL="457200" indent="-457200">
                <a:buFont typeface="+mj-ea"/>
                <a:buAutoNum type="circleNumDbPlain"/>
              </a:pPr>
              <a:r>
                <a:rPr lang="da-DK" dirty="0" smtClean="0">
                  <a:solidFill>
                    <a:srgbClr val="FF0000"/>
                  </a:solidFill>
                </a:rPr>
                <a:t>Atkinson &amp; </a:t>
              </a:r>
              <a:r>
                <a:rPr lang="da-DK" dirty="0" err="1" smtClean="0">
                  <a:solidFill>
                    <a:srgbClr val="FF0000"/>
                  </a:solidFill>
                </a:rPr>
                <a:t>Boore</a:t>
              </a:r>
              <a:r>
                <a:rPr lang="da-DK" dirty="0" smtClean="0">
                  <a:solidFill>
                    <a:srgbClr val="FF0000"/>
                  </a:solidFill>
                </a:rPr>
                <a:t> </a:t>
              </a:r>
              <a:r>
                <a:rPr lang="da-DK" dirty="0">
                  <a:solidFill>
                    <a:srgbClr val="FF0000"/>
                  </a:solidFill>
                </a:rPr>
                <a:t>(</a:t>
              </a:r>
              <a:r>
                <a:rPr lang="da-DK" dirty="0" smtClean="0">
                  <a:solidFill>
                    <a:srgbClr val="FF0000"/>
                  </a:solidFill>
                </a:rPr>
                <a:t>2006) </a:t>
              </a:r>
            </a:p>
            <a:p>
              <a:pPr marL="457200" indent="-457200">
                <a:buFont typeface="+mj-ea"/>
                <a:buAutoNum type="circleNumDbPlain"/>
              </a:pPr>
              <a:r>
                <a:rPr lang="da-DK" dirty="0" err="1" smtClean="0">
                  <a:solidFill>
                    <a:schemeClr val="accent5">
                      <a:lumMod val="40000"/>
                      <a:lumOff val="60000"/>
                    </a:schemeClr>
                  </a:solidFill>
                </a:rPr>
                <a:t>Pezeshk</a:t>
              </a:r>
              <a:r>
                <a:rPr lang="da-DK" dirty="0" smtClean="0">
                  <a:solidFill>
                    <a:schemeClr val="accent5">
                      <a:lumMod val="40000"/>
                      <a:lumOff val="60000"/>
                    </a:schemeClr>
                  </a:solidFill>
                </a:rPr>
                <a:t> et al. </a:t>
              </a:r>
              <a:r>
                <a:rPr lang="da-DK" dirty="0">
                  <a:solidFill>
                    <a:schemeClr val="accent5">
                      <a:lumMod val="40000"/>
                      <a:lumOff val="60000"/>
                    </a:schemeClr>
                  </a:solidFill>
                </a:rPr>
                <a:t>(</a:t>
              </a:r>
              <a:r>
                <a:rPr lang="da-DK" dirty="0" smtClean="0">
                  <a:solidFill>
                    <a:schemeClr val="accent5">
                      <a:lumMod val="40000"/>
                      <a:lumOff val="60000"/>
                    </a:schemeClr>
                  </a:solidFill>
                </a:rPr>
                <a:t>2011)</a:t>
              </a:r>
              <a:endParaRPr lang="da-DK" dirty="0">
                <a:solidFill>
                  <a:schemeClr val="accent5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067867" y="1385234"/>
              <a:ext cx="23692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a-DK" dirty="0" smtClean="0">
                  <a:solidFill>
                    <a:schemeClr val="accent3"/>
                  </a:solidFill>
                  <a:sym typeface="Wingdings"/>
                </a:rPr>
                <a:t> </a:t>
              </a:r>
              <a:r>
                <a:rPr lang="da-DK" dirty="0" smtClean="0">
                  <a:solidFill>
                    <a:schemeClr val="accent3"/>
                  </a:solidFill>
                </a:rPr>
                <a:t>Active </a:t>
              </a:r>
              <a:r>
                <a:rPr lang="da-DK" dirty="0" err="1" smtClean="0">
                  <a:solidFill>
                    <a:schemeClr val="accent3"/>
                  </a:solidFill>
                </a:rPr>
                <a:t>Shallow</a:t>
              </a:r>
              <a:r>
                <a:rPr lang="da-DK" dirty="0" smtClean="0">
                  <a:solidFill>
                    <a:schemeClr val="accent3"/>
                  </a:solidFill>
                </a:rPr>
                <a:t> </a:t>
              </a:r>
              <a:r>
                <a:rPr lang="da-DK" dirty="0" err="1" smtClean="0">
                  <a:solidFill>
                    <a:schemeClr val="accent3"/>
                  </a:solidFill>
                </a:rPr>
                <a:t>Crust</a:t>
              </a:r>
              <a:endParaRPr lang="da-DK" dirty="0">
                <a:solidFill>
                  <a:schemeClr val="accent3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67867" y="1863299"/>
              <a:ext cx="27366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a-DK" dirty="0">
                  <a:solidFill>
                    <a:schemeClr val="accent3"/>
                  </a:solidFill>
                  <a:sym typeface="Wingdings"/>
                </a:rPr>
                <a:t> </a:t>
              </a:r>
              <a:r>
                <a:rPr lang="da-DK" dirty="0" smtClean="0">
                  <a:solidFill>
                    <a:schemeClr val="accent3"/>
                  </a:solidFill>
                </a:rPr>
                <a:t>Stable Continental </a:t>
              </a:r>
              <a:r>
                <a:rPr lang="da-DK" dirty="0" err="1" smtClean="0">
                  <a:solidFill>
                    <a:schemeClr val="accent3"/>
                  </a:solidFill>
                </a:rPr>
                <a:t>Crust</a:t>
              </a:r>
              <a:endParaRPr lang="da-DK" dirty="0">
                <a:solidFill>
                  <a:schemeClr val="accent3"/>
                </a:solidFill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3827823" y="1294004"/>
              <a:ext cx="155113" cy="464720"/>
              <a:chOff x="6579623" y="1193284"/>
              <a:chExt cx="185217" cy="317652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6579623" y="1193284"/>
                <a:ext cx="18521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6764840" y="1193284"/>
                <a:ext cx="0" cy="31765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6579623" y="1510936"/>
                <a:ext cx="18521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/>
            <p:cNvGrpSpPr/>
            <p:nvPr/>
          </p:nvGrpSpPr>
          <p:grpSpPr>
            <a:xfrm>
              <a:off x="3830283" y="1825621"/>
              <a:ext cx="155113" cy="464720"/>
              <a:chOff x="6579623" y="1193284"/>
              <a:chExt cx="185217" cy="317652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6579623" y="1193284"/>
                <a:ext cx="18521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6764840" y="1193284"/>
                <a:ext cx="0" cy="31765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6579623" y="1510936"/>
                <a:ext cx="18521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Rectangle 3"/>
          <p:cNvSpPr/>
          <p:nvPr/>
        </p:nvSpPr>
        <p:spPr>
          <a:xfrm>
            <a:off x="871984" y="1281400"/>
            <a:ext cx="74497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Given </a:t>
            </a:r>
            <a:r>
              <a:rPr lang="en-US" dirty="0"/>
              <a:t>the peculiar </a:t>
            </a:r>
            <a:r>
              <a:rPr lang="en-US" dirty="0" err="1"/>
              <a:t>seismoteconic</a:t>
            </a:r>
            <a:r>
              <a:rPr lang="en-US" dirty="0"/>
              <a:t> setting of the </a:t>
            </a:r>
            <a:r>
              <a:rPr lang="en-US" dirty="0" smtClean="0"/>
              <a:t>North Africa, </a:t>
            </a:r>
            <a:r>
              <a:rPr lang="en-US" dirty="0"/>
              <a:t>an </a:t>
            </a:r>
            <a:r>
              <a:rPr lang="en-US" b="1" dirty="0">
                <a:solidFill>
                  <a:srgbClr val="3366FF"/>
                </a:solidFill>
              </a:rPr>
              <a:t>hybrid attenuation behavior</a:t>
            </a:r>
            <a:r>
              <a:rPr lang="en-US" dirty="0"/>
              <a:t> might be </a:t>
            </a:r>
            <a:r>
              <a:rPr lang="en-US" dirty="0" smtClean="0"/>
              <a:t>expected. Four suitable GMPEs have been selected: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748681" y="3998591"/>
            <a:ext cx="26868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Three main </a:t>
            </a:r>
            <a:r>
              <a:rPr lang="en-US" b="1" dirty="0" smtClean="0">
                <a:solidFill>
                  <a:schemeClr val="accent3"/>
                </a:solidFill>
              </a:rPr>
              <a:t>tectonic groups</a:t>
            </a:r>
            <a:r>
              <a:rPr lang="en-US" dirty="0" smtClean="0"/>
              <a:t> are then identified, each with a different GMPE </a:t>
            </a:r>
            <a:r>
              <a:rPr lang="en-US" b="1" dirty="0" smtClean="0">
                <a:solidFill>
                  <a:srgbClr val="FF0000"/>
                </a:solidFill>
              </a:rPr>
              <a:t>weighting scheme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121228" y="3423746"/>
            <a:ext cx="5549805" cy="2865334"/>
            <a:chOff x="3054441" y="3476661"/>
            <a:chExt cx="5549805" cy="2865334"/>
          </a:xfrm>
        </p:grpSpPr>
        <p:pic>
          <p:nvPicPr>
            <p:cNvPr id="7" name="Picture 6" descr="LogicTree_v0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779" y="3476661"/>
              <a:ext cx="5235467" cy="2865334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3054441" y="5441239"/>
              <a:ext cx="1045161" cy="405880"/>
            </a:xfrm>
            <a:prstGeom prst="rect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i="1" dirty="0" smtClean="0"/>
                <a:t>Logic Tree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4088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mpe_spectr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74" y="1546418"/>
            <a:ext cx="6119725" cy="4329638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GMPE Selection – Comparing Ground Motion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848228" y="1346796"/>
            <a:ext cx="6453826" cy="864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848228" y="1355436"/>
            <a:ext cx="0" cy="45206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3"/>
          <p:cNvSpPr txBox="1">
            <a:spLocks/>
          </p:cNvSpPr>
          <p:nvPr/>
        </p:nvSpPr>
        <p:spPr>
          <a:xfrm>
            <a:off x="7301790" y="1191195"/>
            <a:ext cx="1171566" cy="3284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GB" sz="4400" b="1" kern="1200" dirty="0">
                <a:solidFill>
                  <a:srgbClr val="554741"/>
                </a:solidFill>
                <a:latin typeface="+mj-lt"/>
                <a:ea typeface="ＭＳ Ｐゴシック" charset="0"/>
                <a:cs typeface="TitilliumText22L XBol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9pPr>
          </a:lstStyle>
          <a:p>
            <a:pPr algn="ctr"/>
            <a:r>
              <a:rPr lang="en-US" sz="1400" dirty="0" smtClean="0"/>
              <a:t>Distance (</a:t>
            </a:r>
            <a:r>
              <a:rPr lang="en-US" sz="1400" dirty="0" err="1" smtClean="0"/>
              <a:t>rjb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202215" y="4952732"/>
            <a:ext cx="987221" cy="328481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txBody>
          <a:bodyPr>
            <a:normAutofit fontScale="77500" lnSpcReduction="20000"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GB" sz="4400" b="1" kern="1200" dirty="0">
                <a:solidFill>
                  <a:srgbClr val="554741"/>
                </a:solidFill>
                <a:latin typeface="+mj-lt"/>
                <a:ea typeface="ＭＳ Ｐゴシック" charset="0"/>
                <a:cs typeface="TitilliumText22L XBol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 smtClean="0"/>
              <a:t>Magnitude</a:t>
            </a:r>
            <a:endParaRPr lang="en-US" sz="1800" dirty="0"/>
          </a:p>
        </p:txBody>
      </p:sp>
      <p:sp>
        <p:nvSpPr>
          <p:cNvPr id="9" name="Cloud 8"/>
          <p:cNvSpPr/>
          <p:nvPr/>
        </p:nvSpPr>
        <p:spPr>
          <a:xfrm>
            <a:off x="6443872" y="4507490"/>
            <a:ext cx="2488022" cy="1547446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Selection needs </a:t>
            </a:r>
            <a:r>
              <a:rPr lang="en-US" sz="1600" dirty="0"/>
              <a:t>v</a:t>
            </a:r>
            <a:r>
              <a:rPr lang="en-US" sz="1600" dirty="0" smtClean="0"/>
              <a:t>erification </a:t>
            </a:r>
            <a:r>
              <a:rPr lang="en-US" sz="1600" dirty="0"/>
              <a:t>with </a:t>
            </a:r>
            <a:r>
              <a:rPr lang="en-US" sz="1600" dirty="0" smtClean="0"/>
              <a:t>empirical </a:t>
            </a:r>
            <a:r>
              <a:rPr lang="en-US" sz="1600" dirty="0"/>
              <a:t>d</a:t>
            </a:r>
            <a:r>
              <a:rPr lang="en-US" sz="1600" dirty="0" smtClean="0"/>
              <a:t>ata</a:t>
            </a:r>
            <a:r>
              <a:rPr lang="en-US" sz="1600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264693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Preliminary Hazard Results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893900" y="1148586"/>
            <a:ext cx="6866792" cy="4954991"/>
            <a:chOff x="1247484" y="1323168"/>
            <a:chExt cx="6866792" cy="4954991"/>
          </a:xfrm>
        </p:grpSpPr>
        <p:pic>
          <p:nvPicPr>
            <p:cNvPr id="2" name="Picture 1" descr="Hazard_Faults_SA0.2_Crop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496" y="1323168"/>
              <a:ext cx="6866780" cy="2555518"/>
            </a:xfrm>
            <a:prstGeom prst="rect">
              <a:avLst/>
            </a:prstGeom>
          </p:spPr>
        </p:pic>
        <p:pic>
          <p:nvPicPr>
            <p:cNvPr id="5" name="Picture 4" descr="Hazard_Smoothed_SA0.2_Cro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484" y="3716394"/>
              <a:ext cx="6866781" cy="2561765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7033702" y="1131336"/>
            <a:ext cx="1453979" cy="622701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Fault Source Model</a:t>
            </a:r>
            <a:endParaRPr lang="en-US" sz="1600" i="1" dirty="0"/>
          </a:p>
        </p:txBody>
      </p:sp>
      <p:sp>
        <p:nvSpPr>
          <p:cNvPr id="8" name="Rectangle 7"/>
          <p:cNvSpPr/>
          <p:nvPr/>
        </p:nvSpPr>
        <p:spPr>
          <a:xfrm>
            <a:off x="7018960" y="5606985"/>
            <a:ext cx="1652073" cy="622701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Smoothed Seismicity Model</a:t>
            </a:r>
            <a:endParaRPr lang="en-US" sz="1600" i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8159218" y="1754037"/>
            <a:ext cx="11239" cy="3852948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-1370618" y="3402907"/>
            <a:ext cx="3910533" cy="43088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4F81BD"/>
                </a:solidFill>
              </a:rPr>
              <a:t>10% POE in 50 years (0.2s)</a:t>
            </a:r>
            <a:endParaRPr lang="en-US" sz="22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39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Rabat_HC_Period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407" y="1054663"/>
            <a:ext cx="2743200" cy="2743200"/>
          </a:xfrm>
          <a:prstGeom prst="rect">
            <a:avLst/>
          </a:prstGeom>
        </p:spPr>
      </p:pic>
      <p:pic>
        <p:nvPicPr>
          <p:cNvPr id="25" name="Picture 24" descr="Algiers_HC_Period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474" y="1054663"/>
            <a:ext cx="2743200" cy="2743200"/>
          </a:xfrm>
          <a:prstGeom prst="rect">
            <a:avLst/>
          </a:prstGeom>
        </p:spPr>
      </p:pic>
      <p:pic>
        <p:nvPicPr>
          <p:cNvPr id="26" name="Picture 25" descr="Tunis_HC_Period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407" y="3539884"/>
            <a:ext cx="2743200" cy="2743200"/>
          </a:xfrm>
          <a:prstGeom prst="rect">
            <a:avLst/>
          </a:prstGeom>
        </p:spPr>
      </p:pic>
      <p:pic>
        <p:nvPicPr>
          <p:cNvPr id="27" name="Picture 26" descr="Cairo_HC_Period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474" y="3539884"/>
            <a:ext cx="2743200" cy="27432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Hazard Curves @ African Capitals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802107" y="1943420"/>
            <a:ext cx="1997018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064832" y="1929914"/>
            <a:ext cx="1997018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802107" y="4431143"/>
            <a:ext cx="1997018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075594" y="4428399"/>
            <a:ext cx="1997018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3342613" y="1200921"/>
            <a:ext cx="913024" cy="390493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Morocco</a:t>
            </a:r>
            <a:endParaRPr lang="en-US" sz="1600" i="1" dirty="0"/>
          </a:p>
        </p:txBody>
      </p:sp>
      <p:sp>
        <p:nvSpPr>
          <p:cNvPr id="38" name="Rectangle 37"/>
          <p:cNvSpPr/>
          <p:nvPr/>
        </p:nvSpPr>
        <p:spPr>
          <a:xfrm>
            <a:off x="6784162" y="1200921"/>
            <a:ext cx="913024" cy="390493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Algeria</a:t>
            </a:r>
            <a:endParaRPr lang="en-US" sz="1600" i="1" dirty="0"/>
          </a:p>
        </p:txBody>
      </p:sp>
      <p:sp>
        <p:nvSpPr>
          <p:cNvPr id="39" name="Rectangle 38"/>
          <p:cNvSpPr/>
          <p:nvPr/>
        </p:nvSpPr>
        <p:spPr>
          <a:xfrm>
            <a:off x="3342613" y="3602616"/>
            <a:ext cx="913024" cy="390493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Tunisia</a:t>
            </a:r>
            <a:endParaRPr lang="en-US" sz="1600" i="1" dirty="0"/>
          </a:p>
        </p:txBody>
      </p:sp>
      <p:sp>
        <p:nvSpPr>
          <p:cNvPr id="40" name="Rectangle 39"/>
          <p:cNvSpPr/>
          <p:nvPr/>
        </p:nvSpPr>
        <p:spPr>
          <a:xfrm>
            <a:off x="6784162" y="3602616"/>
            <a:ext cx="913024" cy="390493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Egypt</a:t>
            </a:r>
            <a:endParaRPr lang="en-US" sz="1600" i="1" dirty="0"/>
          </a:p>
        </p:txBody>
      </p:sp>
      <p:sp>
        <p:nvSpPr>
          <p:cNvPr id="41" name="TextBox 40"/>
          <p:cNvSpPr txBox="1"/>
          <p:nvPr/>
        </p:nvSpPr>
        <p:spPr>
          <a:xfrm>
            <a:off x="7299730" y="5166621"/>
            <a:ext cx="1789043" cy="430887"/>
          </a:xfrm>
          <a:prstGeom prst="rect">
            <a:avLst/>
          </a:prstGeom>
          <a:ln w="50800" cap="rnd" cmpd="sng">
            <a:solidFill>
              <a:srgbClr val="FF0000"/>
            </a:solidFill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</a:rPr>
              <a:t>PRELIMINARY</a:t>
            </a:r>
            <a:endParaRPr lang="en-US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918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Tunis_UH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75" y="3574955"/>
            <a:ext cx="3017520" cy="2468880"/>
          </a:xfrm>
          <a:prstGeom prst="rect">
            <a:avLst/>
          </a:prstGeom>
        </p:spPr>
      </p:pic>
      <p:pic>
        <p:nvPicPr>
          <p:cNvPr id="28" name="Picture 27" descr="Rabat_UH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75" y="1184842"/>
            <a:ext cx="3017520" cy="2468880"/>
          </a:xfrm>
          <a:prstGeom prst="rect">
            <a:avLst/>
          </a:prstGeom>
        </p:spPr>
      </p:pic>
      <p:pic>
        <p:nvPicPr>
          <p:cNvPr id="29" name="Picture 28" descr="Algiers_UH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920" y="1184842"/>
            <a:ext cx="3017520" cy="2468880"/>
          </a:xfrm>
          <a:prstGeom prst="rect">
            <a:avLst/>
          </a:prstGeom>
        </p:spPr>
      </p:pic>
      <p:pic>
        <p:nvPicPr>
          <p:cNvPr id="31" name="Picture 30" descr="Cairo_UH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920" y="3574955"/>
            <a:ext cx="3017520" cy="246888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Uniform Hazard Spectra @ African Capitals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137527" y="5843780"/>
            <a:ext cx="2365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4F81BD"/>
                </a:solidFill>
              </a:rPr>
              <a:t>10% POE in 50 years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74886" y="1200921"/>
            <a:ext cx="913024" cy="390493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Morocco</a:t>
            </a:r>
            <a:endParaRPr lang="en-US" sz="1600" i="1" dirty="0"/>
          </a:p>
        </p:txBody>
      </p:sp>
      <p:sp>
        <p:nvSpPr>
          <p:cNvPr id="22" name="Rectangle 21"/>
          <p:cNvSpPr/>
          <p:nvPr/>
        </p:nvSpPr>
        <p:spPr>
          <a:xfrm>
            <a:off x="4416435" y="1200921"/>
            <a:ext cx="913024" cy="390493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Algeria</a:t>
            </a:r>
            <a:endParaRPr lang="en-US" sz="1600" i="1" dirty="0"/>
          </a:p>
        </p:txBody>
      </p:sp>
      <p:sp>
        <p:nvSpPr>
          <p:cNvPr id="23" name="Rectangle 22"/>
          <p:cNvSpPr/>
          <p:nvPr/>
        </p:nvSpPr>
        <p:spPr>
          <a:xfrm>
            <a:off x="974886" y="3602616"/>
            <a:ext cx="913024" cy="390493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Tunisia</a:t>
            </a:r>
            <a:endParaRPr lang="en-US" sz="1600" i="1" dirty="0"/>
          </a:p>
        </p:txBody>
      </p:sp>
      <p:sp>
        <p:nvSpPr>
          <p:cNvPr id="32" name="Rectangle 31"/>
          <p:cNvSpPr/>
          <p:nvPr/>
        </p:nvSpPr>
        <p:spPr>
          <a:xfrm>
            <a:off x="4416435" y="3602616"/>
            <a:ext cx="913024" cy="390493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Egypt</a:t>
            </a:r>
            <a:endParaRPr lang="en-US" sz="1600" i="1" dirty="0"/>
          </a:p>
        </p:txBody>
      </p:sp>
      <p:sp>
        <p:nvSpPr>
          <p:cNvPr id="33" name="TextBox 32"/>
          <p:cNvSpPr txBox="1"/>
          <p:nvPr/>
        </p:nvSpPr>
        <p:spPr>
          <a:xfrm>
            <a:off x="7299730" y="5166621"/>
            <a:ext cx="1789043" cy="430887"/>
          </a:xfrm>
          <a:prstGeom prst="rect">
            <a:avLst/>
          </a:prstGeom>
          <a:ln w="50800" cap="rnd" cmpd="sng">
            <a:solidFill>
              <a:srgbClr val="FF0000"/>
            </a:solidFill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</a:rPr>
              <a:t>PRELIMINARY</a:t>
            </a:r>
            <a:endParaRPr lang="en-US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007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428" y="3142203"/>
            <a:ext cx="3550605" cy="307915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Introduction to GEM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66603" y="2959038"/>
            <a:ext cx="46185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Courier New"/>
              <a:buChar char="o"/>
            </a:pPr>
            <a:r>
              <a:rPr lang="en-GB" sz="2000" dirty="0"/>
              <a:t>the construction of a global mosaic of open hazard </a:t>
            </a:r>
            <a:r>
              <a:rPr lang="en-GB" sz="2000" dirty="0" smtClean="0"/>
              <a:t>models</a:t>
            </a:r>
          </a:p>
          <a:p>
            <a:pPr algn="just"/>
            <a:endParaRPr lang="en-GB" sz="2000" dirty="0"/>
          </a:p>
          <a:p>
            <a:pPr marL="342900" indent="-342900" algn="just">
              <a:buFont typeface="Courier New"/>
              <a:buChar char="o"/>
            </a:pPr>
            <a:r>
              <a:rPr lang="en-GB" sz="2000" dirty="0"/>
              <a:t>to provide the community with </a:t>
            </a:r>
            <a:r>
              <a:rPr lang="en-GB" sz="2000" dirty="0" smtClean="0"/>
              <a:t>tools, datasets and knowledge </a:t>
            </a:r>
            <a:r>
              <a:rPr lang="en-GB" sz="2000" dirty="0"/>
              <a:t>to achieve this </a:t>
            </a:r>
            <a:r>
              <a:rPr lang="en-GB" sz="2000" dirty="0" smtClean="0"/>
              <a:t>goal</a:t>
            </a:r>
            <a:endParaRPr lang="en-GB" sz="2000" dirty="0"/>
          </a:p>
        </p:txBody>
      </p:sp>
      <p:sp>
        <p:nvSpPr>
          <p:cNvPr id="14" name="Rectangle 13"/>
          <p:cNvSpPr/>
          <p:nvPr/>
        </p:nvSpPr>
        <p:spPr>
          <a:xfrm>
            <a:off x="666603" y="1281046"/>
            <a:ext cx="78354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GEM</a:t>
            </a:r>
            <a:r>
              <a:rPr lang="en-US" sz="2000" dirty="0">
                <a:solidFill>
                  <a:srgbClr val="000000"/>
                </a:solidFill>
              </a:rPr>
              <a:t> (</a:t>
            </a:r>
            <a:r>
              <a:rPr lang="en-US" sz="2000" b="1" dirty="0" smtClean="0">
                <a:solidFill>
                  <a:srgbClr val="000000"/>
                </a:solidFill>
              </a:rPr>
              <a:t>Global </a:t>
            </a:r>
            <a:r>
              <a:rPr lang="en-US" sz="2000" b="1" dirty="0">
                <a:solidFill>
                  <a:srgbClr val="000000"/>
                </a:solidFill>
              </a:rPr>
              <a:t>Earthquake </a:t>
            </a:r>
            <a:r>
              <a:rPr lang="en-US" sz="2000" b="1" dirty="0" smtClean="0">
                <a:solidFill>
                  <a:srgbClr val="000000"/>
                </a:solidFill>
              </a:rPr>
              <a:t>Model</a:t>
            </a:r>
            <a:r>
              <a:rPr lang="en-US" sz="2000" dirty="0" smtClean="0">
                <a:solidFill>
                  <a:srgbClr val="000000"/>
                </a:solidFill>
              </a:rPr>
              <a:t>) is a no-profit organization funded by public and private partners aimed </a:t>
            </a:r>
            <a:r>
              <a:rPr lang="en-GB" sz="2000" dirty="0" smtClean="0">
                <a:solidFill>
                  <a:srgbClr val="000000"/>
                </a:solidFill>
              </a:rPr>
              <a:t>to </a:t>
            </a:r>
            <a:r>
              <a:rPr lang="en-GB" sz="2000" dirty="0">
                <a:solidFill>
                  <a:srgbClr val="000000"/>
                </a:solidFill>
              </a:rPr>
              <a:t>stimulate the awareness on seismic </a:t>
            </a:r>
            <a:r>
              <a:rPr lang="en-GB" sz="2000" dirty="0" smtClean="0">
                <a:solidFill>
                  <a:srgbClr val="000000"/>
                </a:solidFill>
              </a:rPr>
              <a:t>hazard and risk worldwide</a:t>
            </a:r>
          </a:p>
          <a:p>
            <a:endParaRPr lang="en-GB" sz="2000" dirty="0">
              <a:solidFill>
                <a:srgbClr val="554741"/>
              </a:solidFill>
            </a:endParaRPr>
          </a:p>
          <a:p>
            <a:r>
              <a:rPr lang="en-GB" sz="2000" dirty="0"/>
              <a:t>The overall goal of the </a:t>
            </a:r>
            <a:r>
              <a:rPr lang="en-GB" sz="2000" b="1" dirty="0">
                <a:solidFill>
                  <a:srgbClr val="3366FF"/>
                </a:solidFill>
              </a:rPr>
              <a:t>hazard component</a:t>
            </a:r>
            <a:r>
              <a:rPr lang="en-GB" sz="2000" dirty="0">
                <a:solidFill>
                  <a:srgbClr val="3366FF"/>
                </a:solidFill>
              </a:rPr>
              <a:t> </a:t>
            </a:r>
            <a:r>
              <a:rPr lang="en-GB" sz="2000" dirty="0"/>
              <a:t>of </a:t>
            </a:r>
            <a:r>
              <a:rPr lang="en-GB" sz="2000" dirty="0" smtClean="0"/>
              <a:t>the GEM </a:t>
            </a:r>
            <a:r>
              <a:rPr lang="en-GB" sz="2000" dirty="0"/>
              <a:t>community is</a:t>
            </a:r>
            <a:r>
              <a:rPr lang="en-GB" sz="2000" dirty="0" smtClean="0"/>
              <a:t>: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969452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r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12" y="4345832"/>
            <a:ext cx="2590449" cy="1721569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737683" y="1282987"/>
            <a:ext cx="760093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The North-Africa Hazard model is presently just in a GEM product, but it is meant to be </a:t>
            </a:r>
            <a:r>
              <a:rPr lang="en-US" sz="2000" dirty="0"/>
              <a:t>improved and expanded </a:t>
            </a:r>
            <a:r>
              <a:rPr lang="en-US" sz="2000" dirty="0" smtClean="0"/>
              <a:t>with </a:t>
            </a:r>
            <a:r>
              <a:rPr lang="en-US" sz="2000" dirty="0" smtClean="0"/>
              <a:t>the collaboration of the African </a:t>
            </a:r>
            <a:r>
              <a:rPr lang="en-US" sz="2000" dirty="0"/>
              <a:t>and </a:t>
            </a:r>
            <a:r>
              <a:rPr lang="en-US" sz="2000" dirty="0" smtClean="0"/>
              <a:t>worldwide scientific community</a:t>
            </a:r>
          </a:p>
          <a:p>
            <a:endParaRPr lang="en-US" sz="2000" dirty="0"/>
          </a:p>
          <a:p>
            <a:r>
              <a:rPr lang="en-US" sz="2000" dirty="0" smtClean="0"/>
              <a:t>While existing components can be improved, many other components are still missing, such as:</a:t>
            </a:r>
            <a:endParaRPr lang="en-US" sz="2000" dirty="0"/>
          </a:p>
          <a:p>
            <a:pPr marL="342900" indent="-342900">
              <a:buFont typeface="Courier New"/>
              <a:buChar char="o"/>
            </a:pPr>
            <a:r>
              <a:rPr lang="en-US" sz="2000" dirty="0" smtClean="0"/>
              <a:t>Integration </a:t>
            </a:r>
            <a:r>
              <a:rPr lang="en-US" sz="2000" dirty="0"/>
              <a:t>of local hazard studies</a:t>
            </a:r>
          </a:p>
          <a:p>
            <a:pPr marL="342900" indent="-342900">
              <a:buFont typeface="Courier New"/>
              <a:buChar char="o"/>
            </a:pPr>
            <a:r>
              <a:rPr lang="en-US" sz="2000" b="1" dirty="0">
                <a:solidFill>
                  <a:srgbClr val="FF0000"/>
                </a:solidFill>
              </a:rPr>
              <a:t>Strong motion recordings </a:t>
            </a:r>
            <a:r>
              <a:rPr lang="en-US" sz="2000" dirty="0"/>
              <a:t>from local networks</a:t>
            </a:r>
          </a:p>
          <a:p>
            <a:pPr marL="342900" indent="-342900">
              <a:buFont typeface="Courier New"/>
              <a:buChar char="o"/>
            </a:pPr>
            <a:r>
              <a:rPr lang="en-US" sz="2000" b="1" dirty="0">
                <a:solidFill>
                  <a:srgbClr val="008000"/>
                </a:solidFill>
              </a:rPr>
              <a:t>Site-specific studies </a:t>
            </a:r>
            <a:r>
              <a:rPr lang="en-US" sz="2000" dirty="0"/>
              <a:t>and microzonation</a:t>
            </a:r>
          </a:p>
          <a:p>
            <a:endParaRPr lang="en-US" sz="2000" dirty="0"/>
          </a:p>
        </p:txBody>
      </p:sp>
      <p:sp>
        <p:nvSpPr>
          <p:cNvPr id="3" name="Rounded Rectangle 2"/>
          <p:cNvSpPr/>
          <p:nvPr/>
        </p:nvSpPr>
        <p:spPr>
          <a:xfrm>
            <a:off x="6526075" y="3574940"/>
            <a:ext cx="2210322" cy="11866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Need for a collaborative effort</a:t>
            </a:r>
            <a:endParaRPr lang="en-US" sz="2000" b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Missing Components / Improvements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761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799" y="5134726"/>
            <a:ext cx="1910160" cy="664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8871" y="5014265"/>
            <a:ext cx="4250928" cy="90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0">
              <a:lnSpc>
                <a:spcPct val="110000"/>
              </a:lnSpc>
              <a:buNone/>
            </a:pPr>
            <a:r>
              <a:rPr lang="en-GB" sz="1200" dirty="0">
                <a:solidFill>
                  <a:srgbClr val="554741"/>
                </a:solidFill>
                <a:latin typeface="Avenir Book"/>
                <a:cs typeface="Avenir Book"/>
              </a:rPr>
              <a:t>Except where otherwise noted, this work is licensed </a:t>
            </a:r>
            <a:r>
              <a:rPr lang="en-GB" sz="1200" dirty="0" smtClean="0">
                <a:solidFill>
                  <a:srgbClr val="554741"/>
                </a:solidFill>
                <a:latin typeface="Avenir Book"/>
                <a:cs typeface="Avenir Book"/>
              </a:rPr>
              <a:t>under </a:t>
            </a:r>
            <a:r>
              <a:rPr lang="en-GB" sz="1200" dirty="0" smtClean="0">
                <a:solidFill>
                  <a:srgbClr val="554741"/>
                </a:solidFill>
                <a:latin typeface="Avenir Book"/>
                <a:cs typeface="Avenir Book"/>
                <a:hlinkClick r:id="rId3"/>
              </a:rPr>
              <a:t>https</a:t>
            </a:r>
            <a:r>
              <a:rPr lang="en-GB" sz="1200" dirty="0">
                <a:solidFill>
                  <a:srgbClr val="554741"/>
                </a:solidFill>
                <a:latin typeface="Avenir Book"/>
                <a:cs typeface="Avenir Book"/>
                <a:hlinkClick r:id="rId3"/>
              </a:rPr>
              <a:t>://creativecommons.org/licenses/by-nc-nd/3.0/</a:t>
            </a:r>
            <a:r>
              <a:rPr lang="en-GB" sz="1200" dirty="0">
                <a:solidFill>
                  <a:srgbClr val="554741"/>
                </a:solidFill>
                <a:latin typeface="Avenir Book"/>
                <a:cs typeface="Avenir Book"/>
              </a:rPr>
              <a:t> </a:t>
            </a:r>
            <a:endParaRPr lang="en-GB" sz="1200" dirty="0" smtClean="0">
              <a:solidFill>
                <a:srgbClr val="554741"/>
              </a:solidFill>
              <a:latin typeface="Avenir Book"/>
              <a:cs typeface="Avenir Book"/>
            </a:endParaRPr>
          </a:p>
          <a:p>
            <a:pPr marL="0" lvl="1" indent="0">
              <a:lnSpc>
                <a:spcPct val="110000"/>
              </a:lnSpc>
              <a:buNone/>
            </a:pPr>
            <a:r>
              <a:rPr lang="en-GB" sz="1200" dirty="0">
                <a:solidFill>
                  <a:srgbClr val="554741"/>
                </a:solidFill>
                <a:latin typeface="Avenir Book"/>
                <a:cs typeface="Avenir Book"/>
              </a:rPr>
              <a:t>Please attribute to the GEM Foundation with a link to </a:t>
            </a:r>
          </a:p>
          <a:p>
            <a:pPr marL="0" lvl="1" indent="0">
              <a:lnSpc>
                <a:spcPct val="110000"/>
              </a:lnSpc>
              <a:buNone/>
            </a:pPr>
            <a:r>
              <a:rPr lang="en-GB" sz="1200" dirty="0" smtClean="0">
                <a:solidFill>
                  <a:srgbClr val="554741"/>
                </a:solidFill>
                <a:latin typeface="Avenir Book"/>
                <a:cs typeface="Avenir Book"/>
                <a:hlinkClick r:id="rId4"/>
              </a:rPr>
              <a:t>www.globalquakemodel.org</a:t>
            </a:r>
            <a:endParaRPr lang="en-GB" sz="1200" dirty="0">
              <a:solidFill>
                <a:srgbClr val="554741"/>
              </a:solidFill>
              <a:latin typeface="Avenir Book"/>
              <a:cs typeface="Avenir Book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3391648" y="2598845"/>
            <a:ext cx="2732151" cy="7921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GB" sz="4400" b="1" kern="1200" dirty="0">
                <a:solidFill>
                  <a:srgbClr val="554741"/>
                </a:solidFill>
                <a:latin typeface="+mj-lt"/>
                <a:ea typeface="ＭＳ Ｐゴシック" charset="0"/>
                <a:cs typeface="TitilliumText22L XBol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9pPr>
          </a:lstStyle>
          <a:p>
            <a:pPr algn="ctr"/>
            <a:r>
              <a:rPr lang="en-US" sz="3900" b="0" dirty="0" smtClean="0"/>
              <a:t>Thank you!</a:t>
            </a:r>
            <a:endParaRPr lang="en-US" sz="3900" b="0" dirty="0"/>
          </a:p>
        </p:txBody>
      </p:sp>
    </p:spTree>
    <p:extLst>
      <p:ext uri="{BB962C8B-B14F-4D97-AF65-F5344CB8AC3E}">
        <p14:creationId xmlns:p14="http://schemas.microsoft.com/office/powerpoint/2010/main" val="3545718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cLLg5eXi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34" y="4624861"/>
            <a:ext cx="1587462" cy="126996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GEM’s Philosophy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12211" y="1390713"/>
            <a:ext cx="4685013" cy="1161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 smtClean="0"/>
              <a:t>All GEM products (models, software, databases, training material) are meant to be:</a:t>
            </a:r>
          </a:p>
        </p:txBody>
      </p:sp>
      <p:pic>
        <p:nvPicPr>
          <p:cNvPr id="6" name="Picture 5" descr="SIG-SN-Graphic-Bob-Akerle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736" y="1239856"/>
            <a:ext cx="2627066" cy="18708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12211" y="2915370"/>
            <a:ext cx="7722794" cy="1155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800"/>
              </a:lnSpc>
              <a:buAutoNum type="arabicParenR"/>
            </a:pPr>
            <a:r>
              <a:rPr lang="en-US" sz="2000" b="1" dirty="0" smtClean="0">
                <a:solidFill>
                  <a:srgbClr val="4F81BD"/>
                </a:solidFill>
              </a:rPr>
              <a:t>Collaborative</a:t>
            </a:r>
            <a:endParaRPr lang="en-US" sz="2000" b="1" dirty="0">
              <a:solidFill>
                <a:srgbClr val="4F81BD"/>
              </a:solidFill>
            </a:endParaRPr>
          </a:p>
          <a:p>
            <a:pPr>
              <a:lnSpc>
                <a:spcPts val="2800"/>
              </a:lnSpc>
            </a:pPr>
            <a:r>
              <a:rPr lang="en-US" sz="2000" dirty="0"/>
              <a:t>W</a:t>
            </a:r>
            <a:r>
              <a:rPr lang="en-US" sz="2000" dirty="0" smtClean="0"/>
              <a:t>e </a:t>
            </a:r>
            <a:r>
              <a:rPr lang="en-US" sz="2000" dirty="0"/>
              <a:t>promote </a:t>
            </a:r>
            <a:r>
              <a:rPr lang="en-US" sz="2000" dirty="0" smtClean="0"/>
              <a:t>interaction and </a:t>
            </a:r>
            <a:r>
              <a:rPr lang="en-US" sz="2000" dirty="0"/>
              <a:t>collaboration between </a:t>
            </a:r>
            <a:r>
              <a:rPr lang="en-US" sz="2000" dirty="0" smtClean="0"/>
              <a:t>scientists, professionals and experts from national </a:t>
            </a:r>
            <a:r>
              <a:rPr lang="en-US" sz="2000" dirty="0"/>
              <a:t>institutions and worldwide</a:t>
            </a:r>
          </a:p>
        </p:txBody>
      </p:sp>
      <p:sp>
        <p:nvSpPr>
          <p:cNvPr id="3" name="Rectangle 2"/>
          <p:cNvSpPr/>
          <p:nvPr/>
        </p:nvSpPr>
        <p:spPr>
          <a:xfrm>
            <a:off x="2887412" y="4379885"/>
            <a:ext cx="5547593" cy="1514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b="1" dirty="0" smtClean="0">
                <a:solidFill>
                  <a:schemeClr val="accent1"/>
                </a:solidFill>
              </a:rPr>
              <a:t>2</a:t>
            </a:r>
            <a:r>
              <a:rPr lang="en-US" sz="2000" b="1" dirty="0">
                <a:solidFill>
                  <a:schemeClr val="accent1"/>
                </a:solidFill>
              </a:rPr>
              <a:t>) Open and transparent</a:t>
            </a:r>
          </a:p>
          <a:p>
            <a:pPr>
              <a:lnSpc>
                <a:spcPts val="2800"/>
              </a:lnSpc>
            </a:pPr>
            <a:r>
              <a:rPr lang="en-US" sz="2000" dirty="0"/>
              <a:t>All input </a:t>
            </a:r>
            <a:r>
              <a:rPr lang="en-US" sz="2000" dirty="0" smtClean="0"/>
              <a:t>information, </a:t>
            </a:r>
            <a:r>
              <a:rPr lang="en-US" sz="2000" dirty="0"/>
              <a:t>data </a:t>
            </a:r>
            <a:r>
              <a:rPr lang="en-US" sz="2000" dirty="0" smtClean="0"/>
              <a:t>and </a:t>
            </a:r>
            <a:r>
              <a:rPr lang="en-US" sz="2000" dirty="0"/>
              <a:t>results are openly accessible to the community for verification, improvement or any </a:t>
            </a:r>
            <a:r>
              <a:rPr lang="en-US" sz="2000" dirty="0" smtClean="0"/>
              <a:t>other use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02950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01429" y="1392012"/>
            <a:ext cx="741013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Why </a:t>
            </a:r>
            <a:r>
              <a:rPr lang="en-US" sz="2000" dirty="0" smtClean="0"/>
              <a:t>is it useful</a:t>
            </a:r>
            <a:r>
              <a:rPr lang="en-US" sz="2000" dirty="0"/>
              <a:t>?</a:t>
            </a:r>
          </a:p>
          <a:p>
            <a:pPr marL="342900" indent="-342900">
              <a:buFont typeface="Courier New"/>
              <a:buChar char="o"/>
            </a:pPr>
            <a:r>
              <a:rPr lang="en-US" sz="2000" dirty="0"/>
              <a:t>Transparency and reproducibility can increase </a:t>
            </a:r>
            <a:r>
              <a:rPr lang="en-US" sz="2000" dirty="0" smtClean="0"/>
              <a:t>acceptability</a:t>
            </a:r>
            <a:endParaRPr lang="en-US" sz="2000" dirty="0"/>
          </a:p>
          <a:p>
            <a:pPr marL="342900" indent="-342900">
              <a:buFont typeface="Courier New"/>
              <a:buChar char="o"/>
            </a:pPr>
            <a:r>
              <a:rPr lang="en-US" sz="2000" dirty="0"/>
              <a:t>It can reduce erroneous criticism</a:t>
            </a:r>
          </a:p>
          <a:p>
            <a:pPr marL="342900" indent="-342900">
              <a:buFont typeface="Courier New"/>
              <a:buChar char="o"/>
            </a:pPr>
            <a:r>
              <a:rPr lang="en-US" sz="2000" dirty="0" smtClean="0"/>
              <a:t>Testing </a:t>
            </a:r>
            <a:r>
              <a:rPr lang="en-US" sz="2000" dirty="0"/>
              <a:t>becomes a more effective process </a:t>
            </a:r>
            <a:r>
              <a:rPr lang="en-US" sz="2000" dirty="0" smtClean="0"/>
              <a:t>(feedback process, identification of bugs…)</a:t>
            </a:r>
            <a:endParaRPr lang="en-US" sz="2000" dirty="0"/>
          </a:p>
        </p:txBody>
      </p:sp>
      <p:sp>
        <p:nvSpPr>
          <p:cNvPr id="5" name="Rounded Rectangle 4"/>
          <p:cNvSpPr/>
          <p:nvPr/>
        </p:nvSpPr>
        <p:spPr>
          <a:xfrm>
            <a:off x="801429" y="3649382"/>
            <a:ext cx="3957828" cy="178770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Only in this way it’s possible to ensure long term maintenance, incorporate newest ideas and features and aim at a large community of </a:t>
            </a:r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users</a:t>
            </a:r>
            <a:endParaRPr lang="en-US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pic>
        <p:nvPicPr>
          <p:cNvPr id="6" name="Picture 5" descr="Q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627" y="3023228"/>
            <a:ext cx="3111875" cy="311187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GEM’s Philosophy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17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eproducibility-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701" y="3974298"/>
            <a:ext cx="3395940" cy="229362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Reproducibility in Seismic Hazard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26367" y="1327057"/>
            <a:ext cx="767265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What’s a reproducible PSHA model?</a:t>
            </a:r>
          </a:p>
          <a:p>
            <a:pPr marL="285750" indent="-285750">
              <a:buFont typeface="Courier New"/>
              <a:buChar char="o"/>
            </a:pPr>
            <a:r>
              <a:rPr lang="en-US" sz="2000" dirty="0"/>
              <a:t>The basic information used for its construction is openly accessible on public repositories</a:t>
            </a:r>
          </a:p>
          <a:p>
            <a:pPr marL="285750" indent="-285750">
              <a:buFont typeface="Courier New"/>
              <a:buChar char="o"/>
            </a:pPr>
            <a:r>
              <a:rPr lang="en-US" sz="2000" dirty="0"/>
              <a:t>The tools used for the construction of the hazard model are accessible on a public repository</a:t>
            </a:r>
          </a:p>
          <a:p>
            <a:pPr marL="285750" indent="-285750">
              <a:buFont typeface="Courier New"/>
              <a:buChar char="o"/>
            </a:pPr>
            <a:r>
              <a:rPr lang="en-US" sz="2000" dirty="0"/>
              <a:t>The model building process is documented in a way that an independent </a:t>
            </a:r>
            <a:r>
              <a:rPr lang="en-US" sz="2000" dirty="0" err="1"/>
              <a:t>modeller</a:t>
            </a:r>
            <a:r>
              <a:rPr lang="en-US" sz="2000" dirty="0"/>
              <a:t> will be able to reproduce the model</a:t>
            </a:r>
          </a:p>
          <a:p>
            <a:pPr marL="285750" indent="-285750">
              <a:buFont typeface="Courier New"/>
              <a:buChar char="o"/>
            </a:pPr>
            <a:r>
              <a:rPr lang="en-US" sz="2000" dirty="0"/>
              <a:t>The calculation are performed with a freely accessible software (possibly open-source)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4768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GEM Hazard - Open Products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311" y="1313071"/>
            <a:ext cx="4079566" cy="40795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5182" y="1313071"/>
            <a:ext cx="1243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554741"/>
                </a:solidFill>
                <a:latin typeface="+mn-lt"/>
                <a:cs typeface="Avenir Book"/>
              </a:rPr>
              <a:t>Basic datasets</a:t>
            </a:r>
            <a:endParaRPr lang="en-US" sz="2000" dirty="0">
              <a:solidFill>
                <a:srgbClr val="554741"/>
              </a:solidFill>
              <a:latin typeface="+mn-lt"/>
              <a:cs typeface="Avenir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59600" y="1313071"/>
            <a:ext cx="20643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554741"/>
                </a:solidFill>
                <a:latin typeface="+mn-lt"/>
                <a:cs typeface="Avenir Book"/>
              </a:rPr>
              <a:t>Tools for pre-processing data and build models</a:t>
            </a:r>
            <a:endParaRPr lang="en-US" sz="2000" dirty="0">
              <a:solidFill>
                <a:srgbClr val="554741"/>
              </a:solidFill>
              <a:latin typeface="+mn-lt"/>
              <a:cs typeface="Avenir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30494" y="4700462"/>
            <a:ext cx="2064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554741"/>
                </a:solidFill>
                <a:latin typeface="+mn-lt"/>
                <a:cs typeface="Avenir Book"/>
              </a:rPr>
              <a:t>Hazard calculation engine</a:t>
            </a:r>
            <a:endParaRPr lang="en-US" sz="2000" dirty="0">
              <a:solidFill>
                <a:srgbClr val="554741"/>
              </a:solidFill>
              <a:latin typeface="+mn-lt"/>
              <a:cs typeface="Avenir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7652" y="5038694"/>
            <a:ext cx="2087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554741"/>
                </a:solidFill>
                <a:latin typeface="+mn-lt"/>
                <a:cs typeface="Avenir Book"/>
              </a:rPr>
              <a:t>Hazard models</a:t>
            </a:r>
          </a:p>
          <a:p>
            <a:r>
              <a:rPr lang="en-US" sz="2000" dirty="0" smtClean="0">
                <a:solidFill>
                  <a:srgbClr val="554741"/>
                </a:solidFill>
                <a:latin typeface="+mn-lt"/>
                <a:cs typeface="Avenir Book"/>
              </a:rPr>
              <a:t>database</a:t>
            </a:r>
            <a:endParaRPr lang="en-US" sz="2000" dirty="0">
              <a:solidFill>
                <a:srgbClr val="554741"/>
              </a:solidFill>
              <a:latin typeface="+mn-lt"/>
              <a:cs typeface="Avenir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9888" y="2967172"/>
            <a:ext cx="1058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554741"/>
                </a:solidFill>
                <a:latin typeface="+mn-lt"/>
                <a:cs typeface="Avenir Book"/>
              </a:rPr>
              <a:t>QA and testing </a:t>
            </a:r>
            <a:endParaRPr lang="en-US" sz="2000" dirty="0">
              <a:solidFill>
                <a:srgbClr val="554741"/>
              </a:solidFill>
              <a:latin typeface="+mn-lt"/>
              <a:cs typeface="Avenir Book"/>
            </a:endParaRPr>
          </a:p>
        </p:txBody>
      </p:sp>
      <p:pic>
        <p:nvPicPr>
          <p:cNvPr id="2" name="Picture 1" descr="OQ-logo-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775" y="3675058"/>
            <a:ext cx="1641258" cy="2356678"/>
          </a:xfrm>
          <a:prstGeom prst="rect">
            <a:avLst/>
          </a:prstGeom>
          <a:ln w="28575" cmpd="sng">
            <a:solidFill>
              <a:schemeClr val="tx1"/>
            </a:solidFill>
          </a:ln>
          <a:effectLst>
            <a:outerShdw blurRad="50800" dist="635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python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291" y="1215383"/>
            <a:ext cx="1788421" cy="178842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399795" y="3001316"/>
            <a:ext cx="1643455" cy="70788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GEM COMMUNITY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638523" y="5005274"/>
            <a:ext cx="1890490" cy="832032"/>
          </a:xfrm>
          <a:prstGeom prst="roundRect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3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GEM Global Database of Hazard Models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0894" y="1123832"/>
            <a:ext cx="6941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DB contains hazard models developed by national agencies and international projects which are openly distributed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22205" y="1871184"/>
            <a:ext cx="7930491" cy="4545723"/>
            <a:chOff x="1" y="882650"/>
            <a:chExt cx="9272744" cy="5874847"/>
          </a:xfrm>
        </p:grpSpPr>
        <p:grpSp>
          <p:nvGrpSpPr>
            <p:cNvPr id="25" name="Group 24"/>
            <p:cNvGrpSpPr/>
            <p:nvPr/>
          </p:nvGrpSpPr>
          <p:grpSpPr>
            <a:xfrm>
              <a:off x="1" y="882650"/>
              <a:ext cx="9272744" cy="5874847"/>
              <a:chOff x="1" y="882650"/>
              <a:chExt cx="9272744" cy="5874847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1" y="882650"/>
                <a:ext cx="9272744" cy="5874847"/>
                <a:chOff x="1" y="882650"/>
                <a:chExt cx="9272744" cy="5874847"/>
              </a:xfrm>
            </p:grpSpPr>
            <p:grpSp>
              <p:nvGrpSpPr>
                <p:cNvPr id="28" name="Group 27"/>
                <p:cNvGrpSpPr/>
                <p:nvPr/>
              </p:nvGrpSpPr>
              <p:grpSpPr>
                <a:xfrm>
                  <a:off x="1" y="882650"/>
                  <a:ext cx="9272744" cy="5672211"/>
                  <a:chOff x="1" y="882650"/>
                  <a:chExt cx="9272744" cy="5672211"/>
                </a:xfrm>
              </p:grpSpPr>
              <p:pic>
                <p:nvPicPr>
                  <p:cNvPr id="30" name="Picture 29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013914" y="4377349"/>
                    <a:ext cx="986224" cy="682770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30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175944" y="5521180"/>
                    <a:ext cx="482156" cy="774700"/>
                  </a:xfrm>
                  <a:prstGeom prst="rect">
                    <a:avLst/>
                  </a:prstGeom>
                </p:spPr>
              </p:pic>
              <p:pic>
                <p:nvPicPr>
                  <p:cNvPr id="32" name="Picture 31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3041650" y="1058661"/>
                    <a:ext cx="850900" cy="307554"/>
                  </a:xfrm>
                  <a:prstGeom prst="rect">
                    <a:avLst/>
                  </a:prstGeom>
                </p:spPr>
              </p:pic>
              <p:pic>
                <p:nvPicPr>
                  <p:cNvPr id="33" name="Picture 32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033388" y="1104076"/>
                    <a:ext cx="1193800" cy="310462"/>
                  </a:xfrm>
                  <a:prstGeom prst="rect">
                    <a:avLst/>
                  </a:prstGeom>
                </p:spPr>
              </p:pic>
              <p:pic>
                <p:nvPicPr>
                  <p:cNvPr id="34" name="Picture 33"/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27437" y="3388578"/>
                    <a:ext cx="845308" cy="310408"/>
                  </a:xfrm>
                  <a:prstGeom prst="rect">
                    <a:avLst/>
                  </a:prstGeom>
                </p:spPr>
              </p:pic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9888" y="1483331"/>
                    <a:ext cx="845308" cy="310408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30750" y="974322"/>
                    <a:ext cx="774700" cy="509009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727200" y="882650"/>
                    <a:ext cx="736600" cy="736600"/>
                  </a:xfrm>
                  <a:prstGeom prst="rect">
                    <a:avLst/>
                  </a:prstGeom>
                </p:spPr>
              </p:pic>
              <p:pic>
                <p:nvPicPr>
                  <p:cNvPr id="38" name="Picture 37"/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420574" y="1619250"/>
                    <a:ext cx="1086452" cy="334715"/>
                  </a:xfrm>
                  <a:prstGeom prst="rect">
                    <a:avLst/>
                  </a:prstGeom>
                </p:spPr>
              </p:pic>
              <p:pic>
                <p:nvPicPr>
                  <p:cNvPr id="39" name="Picture 38"/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42171" y="5813796"/>
                    <a:ext cx="845308" cy="310408"/>
                  </a:xfrm>
                  <a:prstGeom prst="rect">
                    <a:avLst/>
                  </a:prstGeom>
                </p:spPr>
              </p:pic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4718049" y="5801037"/>
                    <a:ext cx="1574800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SSAHARA Project</a:t>
                    </a:r>
                    <a:endParaRPr lang="en-US" dirty="0"/>
                  </a:p>
                </p:txBody>
              </p:sp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2603500" y="5908530"/>
                    <a:ext cx="1181100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SARA</a:t>
                    </a:r>
                  </a:p>
                  <a:p>
                    <a:r>
                      <a:rPr lang="en-US" dirty="0" smtClean="0"/>
                      <a:t>Project</a:t>
                    </a:r>
                    <a:endParaRPr lang="en-US" dirty="0"/>
                  </a:p>
                </p:txBody>
              </p:sp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1" y="4883834"/>
                    <a:ext cx="1255197" cy="83531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RESIS 2</a:t>
                    </a:r>
                  </a:p>
                  <a:p>
                    <a:r>
                      <a:rPr lang="en-US" dirty="0" smtClean="0"/>
                      <a:t>Project</a:t>
                    </a:r>
                    <a:endParaRPr lang="en-US" dirty="0"/>
                  </a:p>
                </p:txBody>
              </p:sp>
            </p:grpSp>
            <p:pic>
              <p:nvPicPr>
                <p:cNvPr id="29" name="Picture 28" descr="logoNEW.gif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51500" y="6250624"/>
                  <a:ext cx="769361" cy="506873"/>
                </a:xfrm>
                <a:prstGeom prst="rect">
                  <a:avLst/>
                </a:prstGeom>
              </p:spPr>
            </p:pic>
          </p:grpSp>
          <p:pic>
            <p:nvPicPr>
              <p:cNvPr id="27" name="Picture 26" descr="TEM.png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42648" y="2242964"/>
                <a:ext cx="607376" cy="607376"/>
              </a:xfrm>
              <a:prstGeom prst="rect">
                <a:avLst/>
              </a:prstGeom>
            </p:spPr>
          </p:pic>
        </p:grpSp>
        <p:pic>
          <p:nvPicPr>
            <p:cNvPr id="43" name="Immagine 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883" y="1329974"/>
              <a:ext cx="8454453" cy="4425330"/>
            </a:xfrm>
            <a:prstGeom prst="rect">
              <a:avLst/>
            </a:prstGeom>
          </p:spPr>
        </p:pic>
        <p:grpSp>
          <p:nvGrpSpPr>
            <p:cNvPr id="44" name="Group 43"/>
            <p:cNvGrpSpPr/>
            <p:nvPr/>
          </p:nvGrpSpPr>
          <p:grpSpPr>
            <a:xfrm>
              <a:off x="627599" y="1366215"/>
              <a:ext cx="7715049" cy="4542315"/>
              <a:chOff x="627599" y="1366215"/>
              <a:chExt cx="7715049" cy="4542315"/>
            </a:xfrm>
          </p:grpSpPr>
          <p:cxnSp>
            <p:nvCxnSpPr>
              <p:cNvPr id="45" name="Straight Connector 44"/>
              <p:cNvCxnSpPr/>
              <p:nvPr/>
            </p:nvCxnSpPr>
            <p:spPr>
              <a:xfrm>
                <a:off x="965200" y="1828210"/>
                <a:ext cx="977900" cy="848881"/>
              </a:xfrm>
              <a:prstGeom prst="line">
                <a:avLst/>
              </a:prstGeom>
              <a:ln w="9525" cmpd="sng">
                <a:solidFill>
                  <a:srgbClr val="55474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2189238" y="1619250"/>
                <a:ext cx="120952" cy="334715"/>
              </a:xfrm>
              <a:prstGeom prst="line">
                <a:avLst/>
              </a:prstGeom>
              <a:ln w="9525" cmpd="sng">
                <a:solidFill>
                  <a:srgbClr val="55474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965200" y="1828210"/>
                <a:ext cx="762000" cy="125755"/>
              </a:xfrm>
              <a:prstGeom prst="line">
                <a:avLst/>
              </a:prstGeom>
              <a:ln w="9525" cmpd="sng">
                <a:solidFill>
                  <a:srgbClr val="55474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>
                <a:stCxn id="42" idx="0"/>
              </p:cNvCxnSpPr>
              <p:nvPr/>
            </p:nvCxnSpPr>
            <p:spPr>
              <a:xfrm flipV="1">
                <a:off x="627599" y="3314095"/>
                <a:ext cx="1359880" cy="1569739"/>
              </a:xfrm>
              <a:prstGeom prst="line">
                <a:avLst/>
              </a:prstGeom>
              <a:ln w="9525" cmpd="sng">
                <a:solidFill>
                  <a:srgbClr val="55474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>
                <a:stCxn id="41" idx="0"/>
              </p:cNvCxnSpPr>
              <p:nvPr/>
            </p:nvCxnSpPr>
            <p:spPr>
              <a:xfrm flipH="1" flipV="1">
                <a:off x="2927048" y="4377349"/>
                <a:ext cx="267002" cy="1531181"/>
              </a:xfrm>
              <a:prstGeom prst="line">
                <a:avLst/>
              </a:prstGeom>
              <a:ln w="9525" cmpd="sng">
                <a:solidFill>
                  <a:srgbClr val="55474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>
                <a:stCxn id="40" idx="0"/>
              </p:cNvCxnSpPr>
              <p:nvPr/>
            </p:nvCxnSpPr>
            <p:spPr>
              <a:xfrm flipH="1" flipV="1">
                <a:off x="4718048" y="3801688"/>
                <a:ext cx="787400" cy="1999349"/>
              </a:xfrm>
              <a:prstGeom prst="line">
                <a:avLst/>
              </a:prstGeom>
              <a:ln w="9525" cmpd="sng">
                <a:solidFill>
                  <a:srgbClr val="55474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>
                <a:endCxn id="32" idx="2"/>
              </p:cNvCxnSpPr>
              <p:nvPr/>
            </p:nvCxnSpPr>
            <p:spPr>
              <a:xfrm flipH="1" flipV="1">
                <a:off x="3467100" y="1366215"/>
                <a:ext cx="790424" cy="1079277"/>
              </a:xfrm>
              <a:prstGeom prst="line">
                <a:avLst/>
              </a:prstGeom>
              <a:ln w="9525" cmpd="sng">
                <a:solidFill>
                  <a:srgbClr val="55474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>
                <a:endCxn id="36" idx="2"/>
              </p:cNvCxnSpPr>
              <p:nvPr/>
            </p:nvCxnSpPr>
            <p:spPr>
              <a:xfrm flipH="1" flipV="1">
                <a:off x="5118100" y="1483331"/>
                <a:ext cx="82248" cy="1183920"/>
              </a:xfrm>
              <a:prstGeom prst="line">
                <a:avLst/>
              </a:prstGeom>
              <a:ln w="9525" cmpd="sng">
                <a:solidFill>
                  <a:srgbClr val="55474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>
                <a:endCxn id="33" idx="2"/>
              </p:cNvCxnSpPr>
              <p:nvPr/>
            </p:nvCxnSpPr>
            <p:spPr>
              <a:xfrm flipV="1">
                <a:off x="5572579" y="1414538"/>
                <a:ext cx="1057709" cy="1030954"/>
              </a:xfrm>
              <a:prstGeom prst="line">
                <a:avLst/>
              </a:prstGeom>
              <a:ln w="9525" cmpd="sng">
                <a:solidFill>
                  <a:srgbClr val="55474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>
                <a:endCxn id="38" idx="2"/>
              </p:cNvCxnSpPr>
              <p:nvPr/>
            </p:nvCxnSpPr>
            <p:spPr>
              <a:xfrm flipV="1">
                <a:off x="6782688" y="1953965"/>
                <a:ext cx="1181112" cy="723126"/>
              </a:xfrm>
              <a:prstGeom prst="line">
                <a:avLst/>
              </a:prstGeom>
              <a:ln w="9525" cmpd="sng">
                <a:solidFill>
                  <a:srgbClr val="55474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>
                <a:endCxn id="27" idx="1"/>
              </p:cNvCxnSpPr>
              <p:nvPr/>
            </p:nvCxnSpPr>
            <p:spPr>
              <a:xfrm flipV="1">
                <a:off x="6630288" y="2546652"/>
                <a:ext cx="1712360" cy="416681"/>
              </a:xfrm>
              <a:prstGeom prst="line">
                <a:avLst/>
              </a:prstGeom>
              <a:ln w="9525" cmpd="sng">
                <a:solidFill>
                  <a:srgbClr val="55474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103952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GEM Global Database of Hazard Models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730511" y="1205997"/>
            <a:ext cx="7690369" cy="4928130"/>
            <a:chOff x="651838" y="1104855"/>
            <a:chExt cx="7690369" cy="4928130"/>
          </a:xfrm>
        </p:grpSpPr>
        <p:pic>
          <p:nvPicPr>
            <p:cNvPr id="56" name="Immagin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838" y="1706039"/>
              <a:ext cx="7463219" cy="3552639"/>
            </a:xfrm>
            <a:prstGeom prst="rect">
              <a:avLst/>
            </a:prstGeom>
          </p:spPr>
        </p:pic>
        <p:sp>
          <p:nvSpPr>
            <p:cNvPr id="57" name="Rounded Rectangle 56"/>
            <p:cNvSpPr/>
            <p:nvPr/>
          </p:nvSpPr>
          <p:spPr>
            <a:xfrm>
              <a:off x="955280" y="1466805"/>
              <a:ext cx="1202169" cy="44086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6403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200" b="1" dirty="0" smtClean="0">
                  <a:solidFill>
                    <a:srgbClr val="554741"/>
                  </a:solidFill>
                  <a:latin typeface="Avenir Heavy"/>
                  <a:cs typeface="Avenir Heavy"/>
                </a:rPr>
                <a:t>USA model</a:t>
              </a:r>
            </a:p>
            <a:p>
              <a:r>
                <a:rPr lang="en-GB" sz="1200" b="1" dirty="0" smtClean="0">
                  <a:solidFill>
                    <a:srgbClr val="554741"/>
                  </a:solidFill>
                  <a:latin typeface="Avenir Heavy"/>
                  <a:cs typeface="Avenir Heavy"/>
                </a:rPr>
                <a:t>USGS 2016</a:t>
              </a:r>
              <a:endParaRPr lang="en-US" sz="1200" b="1" dirty="0">
                <a:solidFill>
                  <a:srgbClr val="554741"/>
                </a:solidFill>
                <a:latin typeface="Avenir Heavy"/>
                <a:cs typeface="Avenir Heavy"/>
              </a:endParaRPr>
            </a:p>
          </p:txBody>
        </p:sp>
        <p:cxnSp>
          <p:nvCxnSpPr>
            <p:cNvPr id="58" name="Straight Connector 57"/>
            <p:cNvCxnSpPr>
              <a:stCxn id="57" idx="2"/>
            </p:cNvCxnSpPr>
            <p:nvPr/>
          </p:nvCxnSpPr>
          <p:spPr>
            <a:xfrm>
              <a:off x="1556365" y="1907673"/>
              <a:ext cx="859932" cy="699547"/>
            </a:xfrm>
            <a:prstGeom prst="line">
              <a:avLst/>
            </a:prstGeom>
            <a:ln w="9525" cmpd="sng">
              <a:solidFill>
                <a:srgbClr val="5547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ounded Rectangle 58"/>
            <p:cNvSpPr/>
            <p:nvPr/>
          </p:nvSpPr>
          <p:spPr>
            <a:xfrm>
              <a:off x="4597593" y="1251813"/>
              <a:ext cx="1238590" cy="42998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6403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200" b="1" dirty="0" smtClean="0">
                  <a:solidFill>
                    <a:srgbClr val="554741"/>
                  </a:solidFill>
                  <a:latin typeface="Avenir Heavy"/>
                  <a:cs typeface="Avenir Heavy"/>
                </a:rPr>
                <a:t>North Africa</a:t>
              </a:r>
            </a:p>
            <a:p>
              <a:r>
                <a:rPr lang="en-GB" sz="1200" b="1" dirty="0" smtClean="0">
                  <a:solidFill>
                    <a:srgbClr val="554741"/>
                  </a:solidFill>
                  <a:latin typeface="Avenir Heavy"/>
                  <a:cs typeface="Avenir Heavy"/>
                </a:rPr>
                <a:t>GEM 2017</a:t>
              </a:r>
              <a:endParaRPr lang="en-US" sz="1200" b="1" dirty="0">
                <a:solidFill>
                  <a:srgbClr val="554741"/>
                </a:solidFill>
                <a:latin typeface="Avenir Heavy"/>
                <a:cs typeface="Avenir Heavy"/>
              </a:endParaRPr>
            </a:p>
          </p:txBody>
        </p:sp>
        <p:cxnSp>
          <p:nvCxnSpPr>
            <p:cNvPr id="60" name="Straight Connector 59"/>
            <p:cNvCxnSpPr/>
            <p:nvPr/>
          </p:nvCxnSpPr>
          <p:spPr>
            <a:xfrm flipH="1">
              <a:off x="4450483" y="1681797"/>
              <a:ext cx="781674" cy="1161421"/>
            </a:xfrm>
            <a:prstGeom prst="line">
              <a:avLst/>
            </a:prstGeom>
            <a:ln w="9525" cmpd="sng">
              <a:solidFill>
                <a:srgbClr val="5547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ounded Rectangle 60"/>
            <p:cNvSpPr/>
            <p:nvPr/>
          </p:nvSpPr>
          <p:spPr>
            <a:xfrm>
              <a:off x="1117244" y="5354159"/>
              <a:ext cx="2080409" cy="67882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6403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200" b="1" dirty="0" smtClean="0">
                  <a:solidFill>
                    <a:srgbClr val="554741"/>
                  </a:solidFill>
                  <a:latin typeface="Avenir Heavy"/>
                  <a:cs typeface="Avenir Heavy"/>
                </a:rPr>
                <a:t>Caribbean and Central America</a:t>
              </a:r>
            </a:p>
            <a:p>
              <a:r>
                <a:rPr lang="en-GB" sz="1200" b="1" dirty="0" smtClean="0">
                  <a:solidFill>
                    <a:srgbClr val="554741"/>
                  </a:solidFill>
                  <a:latin typeface="Avenir Heavy"/>
                  <a:cs typeface="Avenir Heavy"/>
                </a:rPr>
                <a:t>CCARA project 2018</a:t>
              </a:r>
              <a:endParaRPr lang="en-US" sz="1200" b="1" dirty="0">
                <a:solidFill>
                  <a:srgbClr val="554741"/>
                </a:solidFill>
                <a:latin typeface="Avenir Heavy"/>
                <a:cs typeface="Avenir Heavy"/>
              </a:endParaRPr>
            </a:p>
          </p:txBody>
        </p:sp>
        <p:cxnSp>
          <p:nvCxnSpPr>
            <p:cNvPr id="62" name="Straight Connector 61"/>
            <p:cNvCxnSpPr>
              <a:endCxn id="61" idx="0"/>
            </p:cNvCxnSpPr>
            <p:nvPr/>
          </p:nvCxnSpPr>
          <p:spPr>
            <a:xfrm flipH="1">
              <a:off x="2157449" y="3169121"/>
              <a:ext cx="258848" cy="2185038"/>
            </a:xfrm>
            <a:prstGeom prst="line">
              <a:avLst/>
            </a:prstGeom>
            <a:ln w="9525" cmpd="sng">
              <a:solidFill>
                <a:srgbClr val="5547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ounded Rectangle 62"/>
            <p:cNvSpPr/>
            <p:nvPr/>
          </p:nvSpPr>
          <p:spPr>
            <a:xfrm>
              <a:off x="6654039" y="1336607"/>
              <a:ext cx="1688168" cy="57106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6403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200" b="1" dirty="0" smtClean="0">
                  <a:solidFill>
                    <a:srgbClr val="554741"/>
                  </a:solidFill>
                  <a:latin typeface="Avenir Heavy"/>
                  <a:cs typeface="Avenir Heavy"/>
                </a:rPr>
                <a:t>South East Asia</a:t>
              </a:r>
            </a:p>
            <a:p>
              <a:r>
                <a:rPr lang="en-GB" sz="1200" b="1" dirty="0" smtClean="0">
                  <a:solidFill>
                    <a:srgbClr val="554741"/>
                  </a:solidFill>
                  <a:latin typeface="Avenir Heavy"/>
                  <a:cs typeface="Avenir Heavy"/>
                </a:rPr>
                <a:t>SEA collaboration 2018</a:t>
              </a:r>
              <a:endParaRPr lang="en-US" sz="1200" b="1" dirty="0">
                <a:solidFill>
                  <a:srgbClr val="554741"/>
                </a:solidFill>
                <a:latin typeface="Avenir Heavy"/>
                <a:cs typeface="Avenir Heavy"/>
              </a:endParaRPr>
            </a:p>
          </p:txBody>
        </p:sp>
        <p:cxnSp>
          <p:nvCxnSpPr>
            <p:cNvPr id="64" name="Straight Connector 63"/>
            <p:cNvCxnSpPr>
              <a:stCxn id="63" idx="2"/>
            </p:cNvCxnSpPr>
            <p:nvPr/>
          </p:nvCxnSpPr>
          <p:spPr>
            <a:xfrm flipH="1">
              <a:off x="6181226" y="1907673"/>
              <a:ext cx="1316897" cy="1362590"/>
            </a:xfrm>
            <a:prstGeom prst="line">
              <a:avLst/>
            </a:prstGeom>
            <a:ln w="9525" cmpd="sng">
              <a:solidFill>
                <a:srgbClr val="5547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ounded Rectangle 64"/>
            <p:cNvSpPr/>
            <p:nvPr/>
          </p:nvSpPr>
          <p:spPr>
            <a:xfrm>
              <a:off x="2753040" y="1104855"/>
              <a:ext cx="989411" cy="5769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6403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200" b="1" dirty="0" smtClean="0">
                  <a:solidFill>
                    <a:srgbClr val="554741"/>
                  </a:solidFill>
                  <a:latin typeface="Avenir Heavy"/>
                  <a:cs typeface="Avenir Heavy"/>
                </a:rPr>
                <a:t>Canada model</a:t>
              </a:r>
            </a:p>
            <a:p>
              <a:r>
                <a:rPr lang="en-GB" sz="1200" b="1" dirty="0" smtClean="0">
                  <a:solidFill>
                    <a:srgbClr val="554741"/>
                  </a:solidFill>
                  <a:latin typeface="Avenir Heavy"/>
                  <a:cs typeface="Avenir Heavy"/>
                </a:rPr>
                <a:t>CGS 2015</a:t>
              </a:r>
              <a:endParaRPr lang="en-US" sz="1200" b="1" dirty="0">
                <a:solidFill>
                  <a:srgbClr val="554741"/>
                </a:solidFill>
                <a:latin typeface="Avenir Heavy"/>
                <a:cs typeface="Avenir Heavy"/>
              </a:endParaRPr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3241277" y="1681797"/>
              <a:ext cx="0" cy="594888"/>
            </a:xfrm>
            <a:prstGeom prst="line">
              <a:avLst/>
            </a:prstGeom>
            <a:ln w="9525" cmpd="sng">
              <a:solidFill>
                <a:srgbClr val="5547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/>
            <p:cNvSpPr/>
            <p:nvPr/>
          </p:nvSpPr>
          <p:spPr>
            <a:xfrm>
              <a:off x="5340228" y="5444063"/>
              <a:ext cx="1189393" cy="46713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6403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200" b="1" dirty="0" smtClean="0">
                  <a:solidFill>
                    <a:srgbClr val="554741"/>
                  </a:solidFill>
                  <a:latin typeface="Avenir Heavy"/>
                  <a:cs typeface="Avenir Heavy"/>
                </a:rPr>
                <a:t>South Africa</a:t>
              </a:r>
            </a:p>
            <a:p>
              <a:r>
                <a:rPr lang="en-GB" sz="1200" b="1" dirty="0" smtClean="0">
                  <a:solidFill>
                    <a:srgbClr val="554741"/>
                  </a:solidFill>
                  <a:latin typeface="Avenir Heavy"/>
                  <a:cs typeface="Avenir Heavy"/>
                </a:rPr>
                <a:t>CGS 2017</a:t>
              </a:r>
              <a:endParaRPr lang="en-US" sz="1200" b="1" dirty="0">
                <a:solidFill>
                  <a:srgbClr val="554741"/>
                </a:solidFill>
                <a:latin typeface="Avenir Heavy"/>
                <a:cs typeface="Avenir Heavy"/>
              </a:endParaRPr>
            </a:p>
          </p:txBody>
        </p:sp>
        <p:cxnSp>
          <p:nvCxnSpPr>
            <p:cNvPr id="68" name="Straight Connector 67"/>
            <p:cNvCxnSpPr>
              <a:endCxn id="67" idx="0"/>
            </p:cNvCxnSpPr>
            <p:nvPr/>
          </p:nvCxnSpPr>
          <p:spPr>
            <a:xfrm>
              <a:off x="4597594" y="4219743"/>
              <a:ext cx="1337331" cy="1224320"/>
            </a:xfrm>
            <a:prstGeom prst="line">
              <a:avLst/>
            </a:prstGeom>
            <a:ln w="9525" cmpd="sng">
              <a:solidFill>
                <a:srgbClr val="5547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3331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tinent_africa_w_borde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864" y="1698451"/>
            <a:ext cx="3731169" cy="38118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5939" y="1389234"/>
            <a:ext cx="4613926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ea"/>
              <a:buAutoNum type="circleNumDbPlain"/>
            </a:pPr>
            <a:r>
              <a:rPr lang="en-US" dirty="0" smtClean="0"/>
              <a:t>Besides the East </a:t>
            </a:r>
            <a:r>
              <a:rPr lang="en-US" dirty="0"/>
              <a:t>African Rift </a:t>
            </a:r>
            <a:r>
              <a:rPr lang="en-US" dirty="0" smtClean="0"/>
              <a:t>System,     significant </a:t>
            </a:r>
            <a:r>
              <a:rPr lang="en-US" dirty="0"/>
              <a:t>seismicity also occurs along a wide belt bounding the Mediterranean </a:t>
            </a:r>
            <a:r>
              <a:rPr lang="en-US" dirty="0" smtClean="0"/>
              <a:t>coastline</a:t>
            </a:r>
            <a:endParaRPr lang="en-US" dirty="0"/>
          </a:p>
          <a:p>
            <a:endParaRPr lang="en-US" dirty="0" smtClean="0"/>
          </a:p>
          <a:p>
            <a:pPr marL="457200" indent="-457200">
              <a:buFont typeface="+mj-ea"/>
              <a:buAutoNum type="circleNumDbPlain"/>
            </a:pPr>
            <a:r>
              <a:rPr lang="en-US" dirty="0" smtClean="0"/>
              <a:t>Several past large earthquakes caused a non-negligible level of damage</a:t>
            </a:r>
          </a:p>
          <a:p>
            <a:endParaRPr lang="en-US" dirty="0"/>
          </a:p>
          <a:p>
            <a:pPr marL="457200" indent="-457200">
              <a:buFont typeface="+mj-ea"/>
              <a:buAutoNum type="circleNumDbPlain"/>
            </a:pPr>
            <a:r>
              <a:rPr lang="en-US" dirty="0" smtClean="0"/>
              <a:t>A reliable risk assessment is therefore essential, which requires a state-of-art hazard assessment for the region</a:t>
            </a:r>
            <a:endParaRPr lang="en-US" dirty="0"/>
          </a:p>
          <a:p>
            <a:endParaRPr lang="en-US" dirty="0"/>
          </a:p>
          <a:p>
            <a:pPr marL="457200" indent="-457200">
              <a:buFont typeface="+mj-ea"/>
              <a:buAutoNum type="circleNumDbPlain"/>
            </a:pPr>
            <a:r>
              <a:rPr lang="en-US" dirty="0" smtClean="0"/>
              <a:t>There is a need for a new </a:t>
            </a:r>
            <a:r>
              <a:rPr lang="en-US" b="1" dirty="0" smtClean="0">
                <a:solidFill>
                  <a:srgbClr val="008000"/>
                </a:solidFill>
              </a:rPr>
              <a:t>probabilistic </a:t>
            </a:r>
            <a:r>
              <a:rPr lang="en-US" b="1" dirty="0">
                <a:solidFill>
                  <a:srgbClr val="008000"/>
                </a:solidFill>
              </a:rPr>
              <a:t>seismic hazard </a:t>
            </a:r>
            <a:r>
              <a:rPr lang="en-US" b="1" dirty="0" smtClean="0">
                <a:solidFill>
                  <a:srgbClr val="008000"/>
                </a:solidFill>
              </a:rPr>
              <a:t>model</a:t>
            </a:r>
            <a:r>
              <a:rPr lang="en-US" dirty="0" smtClean="0"/>
              <a:t> based </a:t>
            </a:r>
            <a:r>
              <a:rPr lang="en-US" dirty="0"/>
              <a:t>on </a:t>
            </a:r>
            <a:r>
              <a:rPr lang="en-US" dirty="0" smtClean="0"/>
              <a:t>the </a:t>
            </a:r>
            <a:r>
              <a:rPr lang="en-US" dirty="0"/>
              <a:t>most recent and up to date </a:t>
            </a:r>
            <a:r>
              <a:rPr lang="en-US" dirty="0" smtClean="0"/>
              <a:t>available information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Earthquake Hazard in North Africa: a GEM product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113130" y="1524000"/>
            <a:ext cx="3092174" cy="1170609"/>
          </a:xfrm>
          <a:prstGeom prst="rect">
            <a:avLst/>
          </a:prstGeom>
          <a:solidFill>
            <a:srgbClr val="FFFF00">
              <a:alpha val="50000"/>
            </a:srgbClr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74051"/>
      </p:ext>
    </p:extLst>
  </p:cSld>
  <p:clrMapOvr>
    <a:masterClrMapping/>
  </p:clrMapOvr>
</p:sld>
</file>

<file path=ppt/theme/theme1.xml><?xml version="1.0" encoding="utf-8"?>
<a:theme xmlns:a="http://schemas.openxmlformats.org/drawingml/2006/main" name="GEM-PresentationTemplate-v20140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GEM-PresentationTemplate-v201401.potx</Template>
  <TotalTime>5523</TotalTime>
  <Words>909</Words>
  <Application>Microsoft Macintosh PowerPoint</Application>
  <PresentationFormat>On-screen Show (4:3)</PresentationFormat>
  <Paragraphs>141</Paragraphs>
  <Slides>21</Slides>
  <Notes>3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GEM-PresentationTemplate-v201401</vt:lpstr>
      <vt:lpstr>Promoting earthquake awareness in Africa through the GEM global hazard mosaic </vt:lpstr>
      <vt:lpstr>Introduction to GEM</vt:lpstr>
      <vt:lpstr>GEM’s Philosophy</vt:lpstr>
      <vt:lpstr>GEM’s Philosophy</vt:lpstr>
      <vt:lpstr>Reproducibility in Seismic Hazard</vt:lpstr>
      <vt:lpstr>GEM Hazard - Open Products</vt:lpstr>
      <vt:lpstr>GEM Global Database of Hazard Models</vt:lpstr>
      <vt:lpstr>GEM Global Database of Hazard Models</vt:lpstr>
      <vt:lpstr>Earthquake Hazard in North Africa: a GEM product</vt:lpstr>
      <vt:lpstr>North Africa Homogenized Earthquake Catalogue</vt:lpstr>
      <vt:lpstr>Source Model - Regional Seismicity Analysis</vt:lpstr>
      <vt:lpstr>Occurrence Rate Redistribution</vt:lpstr>
      <vt:lpstr>Global Active Fault Database</vt:lpstr>
      <vt:lpstr>Tectonic Regionalization using Fuzzy Logic</vt:lpstr>
      <vt:lpstr>GMPE Selection and Logic-Tree Approach</vt:lpstr>
      <vt:lpstr>GMPE Selection – Comparing Ground Motion</vt:lpstr>
      <vt:lpstr>Preliminary Hazard Results</vt:lpstr>
      <vt:lpstr>Hazard Curves @ African Capitals</vt:lpstr>
      <vt:lpstr>Uniform Hazard Spectra @ African Capitals</vt:lpstr>
      <vt:lpstr>Missing Components / Improvements</vt:lpstr>
      <vt:lpstr>PowerPoint Presentation</vt:lpstr>
    </vt:vector>
  </TitlesOfParts>
  <Company>GEM Foundation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Brown</dc:creator>
  <cp:lastModifiedBy>Valerio Poggi</cp:lastModifiedBy>
  <cp:revision>637</cp:revision>
  <dcterms:created xsi:type="dcterms:W3CDTF">2014-06-19T09:36:06Z</dcterms:created>
  <dcterms:modified xsi:type="dcterms:W3CDTF">2017-11-30T10:53:07Z</dcterms:modified>
</cp:coreProperties>
</file>