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79" r:id="rId4"/>
    <p:sldId id="287" r:id="rId5"/>
    <p:sldId id="290" r:id="rId6"/>
    <p:sldId id="317" r:id="rId7"/>
    <p:sldId id="299" r:id="rId8"/>
    <p:sldId id="298" r:id="rId9"/>
    <p:sldId id="304" r:id="rId10"/>
    <p:sldId id="309" r:id="rId11"/>
    <p:sldId id="303" r:id="rId12"/>
    <p:sldId id="319" r:id="rId13"/>
    <p:sldId id="300" r:id="rId14"/>
    <p:sldId id="292" r:id="rId15"/>
    <p:sldId id="302" r:id="rId16"/>
    <p:sldId id="318" r:id="rId17"/>
    <p:sldId id="315" r:id="rId18"/>
    <p:sldId id="282" r:id="rId19"/>
    <p:sldId id="277" r:id="rId20"/>
    <p:sldId id="311" r:id="rId21"/>
    <p:sldId id="312" r:id="rId22"/>
    <p:sldId id="313" r:id="rId23"/>
    <p:sldId id="314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 Pagani" initials="M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9D6"/>
    <a:srgbClr val="C6BB3C"/>
    <a:srgbClr val="5E4CBF"/>
    <a:srgbClr val="C44B9B"/>
    <a:srgbClr val="E44D3C"/>
    <a:srgbClr val="3A976C"/>
    <a:srgbClr val="554741"/>
    <a:srgbClr val="EB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9158" autoAdjust="0"/>
  </p:normalViewPr>
  <p:slideViewPr>
    <p:cSldViewPr snapToGrid="0" snapToObjects="1">
      <p:cViewPr varScale="1">
        <p:scale>
          <a:sx n="154" d="100"/>
          <a:sy n="154" d="100"/>
        </p:scale>
        <p:origin x="-5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3B973-49A3-9646-9C7E-52A4FBD4BB5D}" type="datetimeFigureOut">
              <a:rPr lang="en-US" smtClean="0"/>
              <a:t>31/08/18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CDE0-72CA-EB45-8992-3749B294D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2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DCDE0-72CA-EB45-8992-3749B294D1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8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DCDE0-72CA-EB45-8992-3749B294D1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7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DCDE0-72CA-EB45-8992-3749B294D1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8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3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9388"/>
            <a:ext cx="91440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5800" y="2873471"/>
            <a:ext cx="7666038" cy="0"/>
          </a:xfrm>
          <a:prstGeom prst="line">
            <a:avLst/>
          </a:prstGeom>
          <a:ln w="28575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616" y="419347"/>
            <a:ext cx="7874900" cy="209583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85800" y="3111603"/>
            <a:ext cx="7874900" cy="2482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  <a:cs typeface="TitilliumText22L Light"/>
              </a:defRPr>
            </a:lvl2pPr>
            <a:lvl3pPr>
              <a:defRPr>
                <a:latin typeface="+mn-lt"/>
                <a:cs typeface="TitilliumText22L Light"/>
              </a:defRPr>
            </a:lvl3pPr>
            <a:lvl4pPr>
              <a:defRPr>
                <a:latin typeface="+mn-lt"/>
                <a:cs typeface="TitilliumText22L Light"/>
              </a:defRPr>
            </a:lvl4pPr>
            <a:lvl5pPr>
              <a:defRPr>
                <a:latin typeface="+mn-lt"/>
                <a:cs typeface="TitilliumText22L Light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0747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800" b="0">
                <a:latin typeface="+mj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89" y="1167941"/>
            <a:ext cx="8261144" cy="4720994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7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65" y="1167941"/>
            <a:ext cx="4038600" cy="5032446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706" y="1167941"/>
            <a:ext cx="4038600" cy="503244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8000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400">
                <a:latin typeface="+mn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1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30033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Drag picture to placeholder or click icon to add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1955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419100"/>
            <a:ext cx="787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844800"/>
            <a:ext cx="7874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GB" sz="4400" b="1" kern="1200" dirty="0">
          <a:solidFill>
            <a:srgbClr val="554741"/>
          </a:solidFill>
          <a:latin typeface="+mj-lt"/>
          <a:ea typeface="ＭＳ Ｐゴシック" charset="0"/>
          <a:cs typeface="TitilliumText22L X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sz="1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globalquakemodel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hyperlink" Target="http://platform.openquake.org" TargetMode="External"/><Relationship Id="rId5" Type="http://schemas.openxmlformats.org/officeDocument/2006/relationships/hyperlink" Target="http://hazardwiki.openquake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gif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8" y="517693"/>
            <a:ext cx="8891679" cy="1962542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Probabilistic Seismic Hazard </a:t>
            </a:r>
            <a:r>
              <a:rPr lang="en-GB" sz="3600" dirty="0" smtClean="0"/>
              <a:t>Assessment</a:t>
            </a:r>
            <a:br>
              <a:rPr lang="en-GB" sz="3600" dirty="0" smtClean="0"/>
            </a:br>
            <a:r>
              <a:rPr lang="en-GB" sz="3600" dirty="0" smtClean="0"/>
              <a:t>of </a:t>
            </a:r>
            <a:r>
              <a:rPr lang="en-GB" sz="3600" dirty="0"/>
              <a:t>North Africa: </a:t>
            </a:r>
            <a:r>
              <a:rPr lang="en-GB" sz="3600" dirty="0" smtClean="0"/>
              <a:t>a GEM's </a:t>
            </a:r>
            <a:r>
              <a:rPr lang="en-GB" sz="3600" dirty="0"/>
              <a:t>Product</a:t>
            </a:r>
            <a:endParaRPr lang="en-US" sz="350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978" y="3106195"/>
            <a:ext cx="7629290" cy="219697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cs typeface="Calibri"/>
              </a:rPr>
              <a:t>Valerio </a:t>
            </a:r>
            <a:r>
              <a:rPr lang="en-US" dirty="0" smtClean="0">
                <a:cs typeface="Calibri"/>
              </a:rPr>
              <a:t>Poggi, </a:t>
            </a:r>
            <a:r>
              <a:rPr lang="en-US" dirty="0">
                <a:cs typeface="Calibri"/>
              </a:rPr>
              <a:t>Julio </a:t>
            </a:r>
            <a:r>
              <a:rPr lang="en-US" dirty="0" smtClean="0">
                <a:cs typeface="Calibri"/>
              </a:rPr>
              <a:t>Garcia, </a:t>
            </a:r>
            <a:r>
              <a:rPr lang="en-US" dirty="0" smtClean="0"/>
              <a:t>Richard Styron, Robin Gee</a:t>
            </a:r>
            <a:endParaRPr lang="en-US" dirty="0" smtClean="0">
              <a:cs typeface="Calibri"/>
            </a:endParaRPr>
          </a:p>
          <a:p>
            <a:r>
              <a:rPr lang="en-US" sz="1600" i="1" dirty="0" smtClean="0">
                <a:latin typeface="+mj-lt"/>
                <a:cs typeface="Calibri"/>
              </a:rPr>
              <a:t>Global Earthquake Model (GEM), Pavia Italy</a:t>
            </a:r>
            <a:endParaRPr lang="en-US" sz="1600" dirty="0" smtClean="0">
              <a:latin typeface="Calibri"/>
              <a:cs typeface="Calibri"/>
            </a:endParaRPr>
          </a:p>
          <a:p>
            <a:endParaRPr lang="en-US" sz="1600" dirty="0" smtClean="0">
              <a:latin typeface="Calibri"/>
              <a:cs typeface="Calibri"/>
            </a:endParaRPr>
          </a:p>
          <a:p>
            <a:r>
              <a:rPr lang="en-US" sz="1500" dirty="0" smtClean="0">
                <a:latin typeface="Calibri"/>
                <a:cs typeface="Calibri"/>
              </a:rPr>
              <a:t>36</a:t>
            </a:r>
            <a:r>
              <a:rPr lang="en-US" sz="1500" baseline="30000" dirty="0" smtClean="0">
                <a:latin typeface="Calibri"/>
                <a:cs typeface="Calibri"/>
              </a:rPr>
              <a:t>th</a:t>
            </a:r>
            <a:r>
              <a:rPr lang="en-US" sz="1500" dirty="0" smtClean="0">
                <a:latin typeface="Calibri"/>
                <a:cs typeface="Calibri"/>
              </a:rPr>
              <a:t> General Assembly of the</a:t>
            </a:r>
          </a:p>
          <a:p>
            <a:r>
              <a:rPr lang="en-US" b="1" dirty="0" smtClean="0">
                <a:latin typeface="Calibri"/>
                <a:cs typeface="Calibri"/>
              </a:rPr>
              <a:t>European Seismological Commission</a:t>
            </a:r>
            <a:endParaRPr lang="en-US" b="1" dirty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September 3rd, 2018, Valletta - Malta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4" name="Picture 3" descr="7aa5b242-02b1-4db5-ab9a-6db83f40f33c-15347741236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82" y="3771355"/>
            <a:ext cx="1436551" cy="14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6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icTree_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3436210"/>
            <a:ext cx="5852160" cy="27660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and Logic-Tree Approach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10876" y="2047405"/>
            <a:ext cx="6873576" cy="1200329"/>
            <a:chOff x="892050" y="1193284"/>
            <a:chExt cx="6873576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892050" y="1193284"/>
              <a:ext cx="29534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3366FF"/>
                  </a:solidFill>
                </a:rPr>
                <a:t>Chiou</a:t>
              </a:r>
              <a:r>
                <a:rPr lang="da-DK" dirty="0" smtClean="0">
                  <a:solidFill>
                    <a:srgbClr val="3366FF"/>
                  </a:solidFill>
                </a:rPr>
                <a:t> &amp; Youngs </a:t>
              </a:r>
              <a:r>
                <a:rPr lang="da-DK" dirty="0">
                  <a:solidFill>
                    <a:srgbClr val="3366FF"/>
                  </a:solidFill>
                </a:rPr>
                <a:t>(</a:t>
              </a:r>
              <a:r>
                <a:rPr lang="da-DK" dirty="0" smtClean="0">
                  <a:solidFill>
                    <a:srgbClr val="3366FF"/>
                  </a:solidFill>
                </a:rPr>
                <a:t>2014)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008000"/>
                  </a:solidFill>
                </a:rPr>
                <a:t>Akkar</a:t>
              </a:r>
              <a:r>
                <a:rPr lang="da-DK" dirty="0" smtClean="0">
                  <a:solidFill>
                    <a:srgbClr val="008000"/>
                  </a:solidFill>
                </a:rPr>
                <a:t> et al. </a:t>
              </a:r>
              <a:r>
                <a:rPr lang="da-DK" dirty="0">
                  <a:solidFill>
                    <a:srgbClr val="008000"/>
                  </a:solidFill>
                </a:rPr>
                <a:t>(2014) </a:t>
              </a:r>
              <a:endParaRPr lang="da-DK" dirty="0" smtClean="0">
                <a:solidFill>
                  <a:srgbClr val="008000"/>
                </a:solidFill>
              </a:endParaRP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smtClean="0">
                  <a:solidFill>
                    <a:srgbClr val="FF0000"/>
                  </a:solidFill>
                </a:rPr>
                <a:t>Atkinson &amp; </a:t>
              </a:r>
              <a:r>
                <a:rPr lang="da-DK" dirty="0" err="1" smtClean="0">
                  <a:solidFill>
                    <a:srgbClr val="FF0000"/>
                  </a:solidFill>
                </a:rPr>
                <a:t>Boore</a:t>
              </a:r>
              <a:r>
                <a:rPr lang="da-DK" dirty="0" smtClean="0">
                  <a:solidFill>
                    <a:srgbClr val="FF0000"/>
                  </a:solidFill>
                </a:rPr>
                <a:t> </a:t>
              </a:r>
              <a:r>
                <a:rPr lang="da-DK" dirty="0">
                  <a:solidFill>
                    <a:srgbClr val="FF0000"/>
                  </a:solidFill>
                </a:rPr>
                <a:t>(</a:t>
              </a:r>
              <a:r>
                <a:rPr lang="da-DK" dirty="0" smtClean="0">
                  <a:solidFill>
                    <a:srgbClr val="FF0000"/>
                  </a:solidFill>
                </a:rPr>
                <a:t>2006) 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Pezeshk</a:t>
              </a:r>
              <a:r>
                <a:rPr lang="da-DK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et al. </a:t>
              </a:r>
              <a:r>
                <a:rPr lang="da-DK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(</a:t>
              </a:r>
              <a:r>
                <a:rPr lang="da-DK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2011)</a:t>
              </a:r>
              <a:endParaRPr lang="da-DK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67867" y="1385234"/>
              <a:ext cx="33392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 smtClean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Active </a:t>
              </a:r>
              <a:r>
                <a:rPr lang="da-DK" dirty="0" err="1" smtClean="0">
                  <a:solidFill>
                    <a:schemeClr val="accent3"/>
                  </a:solidFill>
                </a:rPr>
                <a:t>Shallow</a:t>
              </a:r>
              <a:r>
                <a:rPr lang="da-DK" dirty="0" smtClean="0">
                  <a:solidFill>
                    <a:schemeClr val="accent3"/>
                  </a:solidFill>
                </a:rPr>
                <a:t>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r>
                <a:rPr lang="da-DK" dirty="0" smtClean="0">
                  <a:solidFill>
                    <a:schemeClr val="accent3"/>
                  </a:solidFill>
                </a:rPr>
                <a:t> (Group A)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67867" y="1863299"/>
              <a:ext cx="36977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Stable Continental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r>
                <a:rPr lang="da-DK" dirty="0" smtClean="0">
                  <a:solidFill>
                    <a:schemeClr val="accent3"/>
                  </a:solidFill>
                </a:rPr>
                <a:t> (Group B)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827823" y="1294004"/>
              <a:ext cx="155113" cy="464720"/>
              <a:chOff x="6579623" y="1193284"/>
              <a:chExt cx="185217" cy="31765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3830283" y="1825621"/>
              <a:ext cx="155113" cy="464720"/>
              <a:chOff x="6579623" y="1193284"/>
              <a:chExt cx="185217" cy="31765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/>
          <p:cNvSpPr/>
          <p:nvPr/>
        </p:nvSpPr>
        <p:spPr>
          <a:xfrm>
            <a:off x="885352" y="1147720"/>
            <a:ext cx="7449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Given </a:t>
            </a:r>
            <a:r>
              <a:rPr lang="en-US" dirty="0"/>
              <a:t>the peculiar </a:t>
            </a:r>
            <a:r>
              <a:rPr lang="en-US" dirty="0" err="1"/>
              <a:t>seismoteconic</a:t>
            </a:r>
            <a:r>
              <a:rPr lang="en-US" dirty="0"/>
              <a:t> setting of the </a:t>
            </a:r>
            <a:r>
              <a:rPr lang="en-US" dirty="0" smtClean="0"/>
              <a:t>North Africa, </a:t>
            </a:r>
            <a:r>
              <a:rPr lang="en-US" dirty="0"/>
              <a:t>an </a:t>
            </a:r>
            <a:r>
              <a:rPr lang="en-US" b="1" dirty="0">
                <a:solidFill>
                  <a:srgbClr val="3366FF"/>
                </a:solidFill>
              </a:rPr>
              <a:t>hybrid attenuation behavior</a:t>
            </a:r>
            <a:r>
              <a:rPr lang="en-US" dirty="0"/>
              <a:t> might be </a:t>
            </a:r>
            <a:r>
              <a:rPr lang="en-US" dirty="0" smtClean="0"/>
              <a:t>expected. Four suitable GMPEs have been selected: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27399" y="3998591"/>
            <a:ext cx="2686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Three main </a:t>
            </a:r>
            <a:r>
              <a:rPr lang="en-US" b="1" dirty="0" smtClean="0">
                <a:solidFill>
                  <a:schemeClr val="accent3"/>
                </a:solidFill>
              </a:rPr>
              <a:t>tectonic groups</a:t>
            </a:r>
            <a:r>
              <a:rPr lang="en-US" dirty="0" smtClean="0"/>
              <a:t> are then identified, each with a different GMPE </a:t>
            </a:r>
            <a:r>
              <a:rPr lang="en-US" b="1" dirty="0" smtClean="0">
                <a:solidFill>
                  <a:srgbClr val="FF0000"/>
                </a:solidFill>
              </a:rPr>
              <a:t>weighting scheme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720176" y="5815780"/>
            <a:ext cx="1045161" cy="40588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Logic Tree</a:t>
            </a:r>
          </a:p>
        </p:txBody>
      </p:sp>
      <p:sp>
        <p:nvSpPr>
          <p:cNvPr id="3" name="Rectangle 2"/>
          <p:cNvSpPr/>
          <p:nvPr/>
        </p:nvSpPr>
        <p:spPr>
          <a:xfrm>
            <a:off x="7864756" y="3675509"/>
            <a:ext cx="925696" cy="233230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5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mpe_spec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74" y="1546418"/>
            <a:ext cx="6119725" cy="432963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– Comparing Ground Motion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48228" y="1346796"/>
            <a:ext cx="6453826" cy="864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48228" y="1355436"/>
            <a:ext cx="0" cy="4520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7301790" y="1191195"/>
            <a:ext cx="1171566" cy="3284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/>
              <a:t>Distance (</a:t>
            </a:r>
            <a:r>
              <a:rPr lang="en-US" sz="1400" dirty="0" err="1" smtClean="0"/>
              <a:t>rjb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02215" y="4952732"/>
            <a:ext cx="987221" cy="32848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rmAutofit fontScale="77500" lnSpcReduction="2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Magnitude</a:t>
            </a:r>
            <a:endParaRPr lang="en-US" sz="1800" dirty="0"/>
          </a:p>
        </p:txBody>
      </p:sp>
      <p:sp>
        <p:nvSpPr>
          <p:cNvPr id="9" name="Cloud 8"/>
          <p:cNvSpPr/>
          <p:nvPr/>
        </p:nvSpPr>
        <p:spPr>
          <a:xfrm>
            <a:off x="6443872" y="4507490"/>
            <a:ext cx="2488022" cy="154744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Selection needs </a:t>
            </a:r>
            <a:r>
              <a:rPr lang="en-US" sz="1600" dirty="0"/>
              <a:t>v</a:t>
            </a:r>
            <a:r>
              <a:rPr lang="en-US" sz="1600" dirty="0" smtClean="0"/>
              <a:t>erification </a:t>
            </a:r>
            <a:r>
              <a:rPr lang="en-US" sz="1600" dirty="0"/>
              <a:t>with </a:t>
            </a:r>
            <a:r>
              <a:rPr lang="en-US" sz="1600" dirty="0" smtClean="0"/>
              <a:t>empirical </a:t>
            </a:r>
            <a:r>
              <a:rPr lang="en-US" sz="1600" dirty="0"/>
              <a:t>d</a:t>
            </a:r>
            <a:r>
              <a:rPr lang="en-US" sz="1600" dirty="0" smtClean="0"/>
              <a:t>ata</a:t>
            </a:r>
            <a:r>
              <a:rPr lang="en-US" sz="16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264693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7" y="26736"/>
            <a:ext cx="7778750" cy="977900"/>
          </a:xfrm>
          <a:prstGeom prst="rect">
            <a:avLst/>
          </a:prstGeom>
        </p:spPr>
      </p:pic>
      <p:pic>
        <p:nvPicPr>
          <p:cNvPr id="6" name="Picture 5" descr="Even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4" y="1132600"/>
            <a:ext cx="7432839" cy="2739977"/>
          </a:xfrm>
          <a:prstGeom prst="rect">
            <a:avLst/>
          </a:prstGeom>
        </p:spPr>
      </p:pic>
      <p:pic>
        <p:nvPicPr>
          <p:cNvPr id="5" name="Picture 4" descr="Staton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44" y="3647464"/>
            <a:ext cx="3970419" cy="24848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47575" y="1470526"/>
            <a:ext cx="7620004" cy="17646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4423" y="4229414"/>
            <a:ext cx="39837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 station in </a:t>
            </a:r>
            <a:r>
              <a:rPr lang="en-US" sz="1600" dirty="0" smtClean="0"/>
              <a:t>Morocco:</a:t>
            </a:r>
            <a:r>
              <a:rPr lang="en-US" sz="1600" dirty="0"/>
              <a:t> </a:t>
            </a:r>
            <a:r>
              <a:rPr lang="en-US" sz="1600" dirty="0" smtClean="0"/>
              <a:t>8 Events available</a:t>
            </a:r>
          </a:p>
          <a:p>
            <a:pPr algn="ctr"/>
            <a:r>
              <a:rPr lang="en-US" sz="1600" dirty="0" smtClean="0"/>
              <a:t>(6 usable)</a:t>
            </a:r>
          </a:p>
          <a:p>
            <a:pPr algn="ctr"/>
            <a:r>
              <a:rPr lang="en-US" sz="1600" dirty="0" smtClean="0"/>
              <a:t>2 stations in Algeria: 2 Events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Need data from local agencies (e.g. CRAAG) or neighboring countries</a:t>
            </a:r>
          </a:p>
        </p:txBody>
      </p:sp>
    </p:spTree>
    <p:extLst>
      <p:ext uri="{BB962C8B-B14F-4D97-AF65-F5344CB8AC3E}">
        <p14:creationId xmlns:p14="http://schemas.microsoft.com/office/powerpoint/2010/main" val="3452573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zard_Hybrid_P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5" y="2078313"/>
            <a:ext cx="8039405" cy="30504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Preliminary Hazard Results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69234" y="1553982"/>
            <a:ext cx="2980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4F81BD"/>
                </a:solidFill>
              </a:rPr>
              <a:t>10% POE in 50 years (0.2s)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64931" y="1297662"/>
            <a:ext cx="1453979" cy="62270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Fault Source Model</a:t>
            </a:r>
            <a:endParaRPr lang="en-US" sz="1600" i="1" dirty="0"/>
          </a:p>
        </p:txBody>
      </p:sp>
      <p:sp>
        <p:nvSpPr>
          <p:cNvPr id="16" name="Rectangle 15"/>
          <p:cNvSpPr/>
          <p:nvPr/>
        </p:nvSpPr>
        <p:spPr>
          <a:xfrm>
            <a:off x="6638320" y="5347066"/>
            <a:ext cx="1652073" cy="62270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Smoothed Seismicity Model</a:t>
            </a:r>
            <a:endParaRPr lang="en-US" sz="1600" i="1" dirty="0"/>
          </a:p>
        </p:txBody>
      </p:sp>
      <p:cxnSp>
        <p:nvCxnSpPr>
          <p:cNvPr id="24" name="Elbow Connector 23"/>
          <p:cNvCxnSpPr>
            <a:stCxn id="15" idx="1"/>
            <a:endCxn id="3" idx="0"/>
          </p:cNvCxnSpPr>
          <p:nvPr/>
        </p:nvCxnSpPr>
        <p:spPr>
          <a:xfrm rot="10800000" flipV="1">
            <a:off x="4536899" y="1609013"/>
            <a:ext cx="728033" cy="469300"/>
          </a:xfrm>
          <a:prstGeom prst="bentConnector2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6" idx="1"/>
            <a:endCxn id="3" idx="2"/>
          </p:cNvCxnSpPr>
          <p:nvPr/>
        </p:nvCxnSpPr>
        <p:spPr>
          <a:xfrm rot="10800000">
            <a:off x="4536898" y="5128751"/>
            <a:ext cx="2101422" cy="529666"/>
          </a:xfrm>
          <a:prstGeom prst="bentConnector2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974880" y="1297661"/>
            <a:ext cx="1453979" cy="62270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Area Sources (Background)</a:t>
            </a:r>
            <a:endParaRPr lang="en-US" sz="16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6717522" y="14243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Rabat_HC_Perio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07" y="1054663"/>
            <a:ext cx="2743200" cy="2743200"/>
          </a:xfrm>
          <a:prstGeom prst="rect">
            <a:avLst/>
          </a:prstGeom>
        </p:spPr>
      </p:pic>
      <p:pic>
        <p:nvPicPr>
          <p:cNvPr id="25" name="Picture 24" descr="Algiers_HC_Perio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74" y="1054663"/>
            <a:ext cx="2743200" cy="2743200"/>
          </a:xfrm>
          <a:prstGeom prst="rect">
            <a:avLst/>
          </a:prstGeom>
        </p:spPr>
      </p:pic>
      <p:pic>
        <p:nvPicPr>
          <p:cNvPr id="26" name="Picture 25" descr="Tunis_HC_Perio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07" y="3539884"/>
            <a:ext cx="2743200" cy="2743200"/>
          </a:xfrm>
          <a:prstGeom prst="rect">
            <a:avLst/>
          </a:prstGeom>
        </p:spPr>
      </p:pic>
      <p:pic>
        <p:nvPicPr>
          <p:cNvPr id="27" name="Picture 26" descr="Cairo_HC_Perio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74" y="3539884"/>
            <a:ext cx="2743200" cy="2743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Curves @ African Capitals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02107" y="1943420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064832" y="1929914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02107" y="4431143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75594" y="4428399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342613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Morocco</a:t>
            </a:r>
            <a:endParaRPr lang="en-US" sz="1600" i="1" dirty="0"/>
          </a:p>
        </p:txBody>
      </p:sp>
      <p:sp>
        <p:nvSpPr>
          <p:cNvPr id="38" name="Rectangle 37"/>
          <p:cNvSpPr/>
          <p:nvPr/>
        </p:nvSpPr>
        <p:spPr>
          <a:xfrm>
            <a:off x="6784162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Algeria</a:t>
            </a:r>
            <a:endParaRPr lang="en-US" sz="1600" i="1" dirty="0"/>
          </a:p>
        </p:txBody>
      </p:sp>
      <p:sp>
        <p:nvSpPr>
          <p:cNvPr id="39" name="Rectangle 38"/>
          <p:cNvSpPr/>
          <p:nvPr/>
        </p:nvSpPr>
        <p:spPr>
          <a:xfrm>
            <a:off x="3342613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Tunisia</a:t>
            </a:r>
            <a:endParaRPr lang="en-US" sz="1600" i="1" dirty="0"/>
          </a:p>
        </p:txBody>
      </p:sp>
      <p:sp>
        <p:nvSpPr>
          <p:cNvPr id="40" name="Rectangle 39"/>
          <p:cNvSpPr/>
          <p:nvPr/>
        </p:nvSpPr>
        <p:spPr>
          <a:xfrm>
            <a:off x="6784162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Egypt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27191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Tunis_U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" y="3574955"/>
            <a:ext cx="3017520" cy="2468880"/>
          </a:xfrm>
          <a:prstGeom prst="rect">
            <a:avLst/>
          </a:prstGeom>
        </p:spPr>
      </p:pic>
      <p:pic>
        <p:nvPicPr>
          <p:cNvPr id="28" name="Picture 27" descr="Rabat_UH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" y="1184842"/>
            <a:ext cx="3017520" cy="2468880"/>
          </a:xfrm>
          <a:prstGeom prst="rect">
            <a:avLst/>
          </a:prstGeom>
        </p:spPr>
      </p:pic>
      <p:pic>
        <p:nvPicPr>
          <p:cNvPr id="29" name="Picture 28" descr="Algiers_UH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20" y="1184842"/>
            <a:ext cx="3017520" cy="2468880"/>
          </a:xfrm>
          <a:prstGeom prst="rect">
            <a:avLst/>
          </a:prstGeom>
        </p:spPr>
      </p:pic>
      <p:pic>
        <p:nvPicPr>
          <p:cNvPr id="31" name="Picture 30" descr="Cairo_UH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20" y="3574955"/>
            <a:ext cx="3017520" cy="24688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Uniform Hazard Spectra @ African Capitals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37527" y="5843780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4886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Morocco</a:t>
            </a:r>
            <a:endParaRPr lang="en-US" sz="1600" i="1" dirty="0"/>
          </a:p>
        </p:txBody>
      </p:sp>
      <p:sp>
        <p:nvSpPr>
          <p:cNvPr id="22" name="Rectangle 21"/>
          <p:cNvSpPr/>
          <p:nvPr/>
        </p:nvSpPr>
        <p:spPr>
          <a:xfrm>
            <a:off x="4416435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Algeria</a:t>
            </a:r>
            <a:endParaRPr lang="en-US" sz="1600" i="1" dirty="0"/>
          </a:p>
        </p:txBody>
      </p:sp>
      <p:sp>
        <p:nvSpPr>
          <p:cNvPr id="23" name="Rectangle 22"/>
          <p:cNvSpPr/>
          <p:nvPr/>
        </p:nvSpPr>
        <p:spPr>
          <a:xfrm>
            <a:off x="974886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Tunisia</a:t>
            </a:r>
            <a:endParaRPr lang="en-US" sz="1600" i="1" dirty="0"/>
          </a:p>
        </p:txBody>
      </p:sp>
      <p:sp>
        <p:nvSpPr>
          <p:cNvPr id="32" name="Rectangle 31"/>
          <p:cNvSpPr/>
          <p:nvPr/>
        </p:nvSpPr>
        <p:spPr>
          <a:xfrm>
            <a:off x="4416435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Egypt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6800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tochastic_Ruptu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0" y="1185095"/>
            <a:ext cx="5312664" cy="37231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Model Verification: Stochastic Ruptures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8896" y="5147926"/>
            <a:ext cx="7677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1600" dirty="0" smtClean="0"/>
              <a:t>Stochastic earthquake catalogue for a 10.000 years investigation time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elevant sources have been considered for verification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dirty="0"/>
              <a:t>Sampling of  the full logic-</a:t>
            </a:r>
            <a:r>
              <a:rPr lang="en-US" sz="1600" dirty="0" smtClean="0"/>
              <a:t>tree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dirty="0" smtClean="0"/>
              <a:t>All </a:t>
            </a:r>
            <a:r>
              <a:rPr lang="en-US" sz="1600" dirty="0"/>
              <a:t>ruptures with Mw&gt;</a:t>
            </a:r>
            <a:r>
              <a:rPr lang="en-US" sz="1600" dirty="0" smtClean="0"/>
              <a:t>4.5</a:t>
            </a:r>
          </a:p>
        </p:txBody>
      </p:sp>
      <p:pic>
        <p:nvPicPr>
          <p:cNvPr id="3" name="Picture 2" descr="Comparison_Zone3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56" y="2603231"/>
            <a:ext cx="2749753" cy="246373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844323" y="2401531"/>
            <a:ext cx="2025532" cy="341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Zone 3 </a:t>
            </a:r>
            <a:r>
              <a:rPr lang="mr-IN" sz="1200" b="1" dirty="0" smtClean="0">
                <a:solidFill>
                  <a:schemeClr val="tx1"/>
                </a:solidFill>
              </a:rPr>
              <a:t>–</a:t>
            </a:r>
            <a:r>
              <a:rPr lang="en-US" sz="1200" b="1" dirty="0" smtClean="0">
                <a:solidFill>
                  <a:schemeClr val="tx1"/>
                </a:solidFill>
              </a:rPr>
              <a:t> Cumulative MFD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494964" y="4416268"/>
            <a:ext cx="1214743" cy="524749"/>
            <a:chOff x="7323543" y="4611355"/>
            <a:chExt cx="1214743" cy="524749"/>
          </a:xfrm>
        </p:grpSpPr>
        <p:sp>
          <p:nvSpPr>
            <p:cNvPr id="10" name="Rectangle 9"/>
            <p:cNvSpPr/>
            <p:nvPr/>
          </p:nvSpPr>
          <p:spPr>
            <a:xfrm>
              <a:off x="7323543" y="4611355"/>
              <a:ext cx="1214743" cy="524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6000"/>
              <a:r>
                <a:rPr lang="en-US" sz="1000" dirty="0" smtClean="0">
                  <a:solidFill>
                    <a:schemeClr val="tx1"/>
                  </a:solidFill>
                </a:rPr>
                <a:t>Smoothed</a:t>
              </a:r>
            </a:p>
            <a:p>
              <a:pPr marL="216000"/>
              <a:r>
                <a:rPr lang="en-US" sz="1000" dirty="0" smtClean="0">
                  <a:solidFill>
                    <a:schemeClr val="tx1"/>
                  </a:solidFill>
                </a:rPr>
                <a:t>Background</a:t>
              </a:r>
            </a:p>
            <a:p>
              <a:pPr marL="216000"/>
              <a:r>
                <a:rPr lang="en-US" sz="1000" dirty="0" smtClean="0">
                  <a:solidFill>
                    <a:schemeClr val="tx1"/>
                  </a:solidFill>
                </a:rPr>
                <a:t>Catalogue MPD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7438982" y="470630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442679" y="4862722"/>
              <a:ext cx="45719" cy="4571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7406831" y="5043903"/>
              <a:ext cx="12458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685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M_GlobalMosa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6" y="1232873"/>
            <a:ext cx="7700211" cy="477654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Global Mosaic of Hazard Models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87775" y="4702603"/>
            <a:ext cx="1789043" cy="430887"/>
          </a:xfrm>
          <a:prstGeom prst="rect">
            <a:avLst/>
          </a:prstGeom>
          <a:ln w="50800" cap="rnd" cmpd="sng">
            <a:solidFill>
              <a:srgbClr val="FF000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PRELIMINARY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183838" y="4661615"/>
            <a:ext cx="1789043" cy="430887"/>
          </a:xfrm>
          <a:prstGeom prst="rect">
            <a:avLst/>
          </a:prstGeom>
          <a:ln w="50800" cap="rnd" cmpd="sng">
            <a:solidFill>
              <a:srgbClr val="FF000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PRELIMINARY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7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r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12" y="4345832"/>
            <a:ext cx="2590449" cy="1721569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37683" y="1282987"/>
            <a:ext cx="76009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North-Africa Hazard model is presently just </a:t>
            </a:r>
            <a:r>
              <a:rPr lang="en-US" sz="2000" dirty="0" smtClean="0"/>
              <a:t>a </a:t>
            </a:r>
            <a:r>
              <a:rPr lang="en-US" sz="2000" dirty="0" smtClean="0"/>
              <a:t>GEM product, but it is meant to be </a:t>
            </a:r>
            <a:r>
              <a:rPr lang="en-US" sz="2000" dirty="0"/>
              <a:t>improved and expanded </a:t>
            </a:r>
            <a:r>
              <a:rPr lang="en-US" sz="2000" dirty="0" smtClean="0"/>
              <a:t>with the collaboration of the African </a:t>
            </a:r>
            <a:r>
              <a:rPr lang="en-US" sz="2000" dirty="0"/>
              <a:t>and </a:t>
            </a:r>
            <a:r>
              <a:rPr lang="en-US" sz="2000" dirty="0" smtClean="0"/>
              <a:t>worldwide scientific community</a:t>
            </a:r>
          </a:p>
          <a:p>
            <a:endParaRPr lang="en-US" sz="2000" dirty="0"/>
          </a:p>
          <a:p>
            <a:r>
              <a:rPr lang="en-US" sz="2000" dirty="0" smtClean="0"/>
              <a:t>While existing components can be improved, many other components are still missing, such as:</a:t>
            </a:r>
            <a:endParaRPr lang="en-US" sz="2000" dirty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Integration </a:t>
            </a:r>
            <a:r>
              <a:rPr lang="en-US" sz="2000" dirty="0"/>
              <a:t>of local hazard studies</a:t>
            </a:r>
          </a:p>
          <a:p>
            <a:pPr marL="342900" indent="-342900">
              <a:buFont typeface="Courier New"/>
              <a:buChar char="o"/>
            </a:pPr>
            <a:r>
              <a:rPr lang="en-US" sz="2000" b="1" dirty="0">
                <a:solidFill>
                  <a:srgbClr val="FF0000"/>
                </a:solidFill>
              </a:rPr>
              <a:t>Strong motion recordings </a:t>
            </a:r>
            <a:r>
              <a:rPr lang="en-US" sz="2000" dirty="0"/>
              <a:t>from local networks</a:t>
            </a:r>
          </a:p>
          <a:p>
            <a:pPr marL="342900" indent="-342900">
              <a:buFont typeface="Courier New"/>
              <a:buChar char="o"/>
            </a:pPr>
            <a:r>
              <a:rPr lang="en-US" sz="2000" b="1" dirty="0">
                <a:solidFill>
                  <a:srgbClr val="008000"/>
                </a:solidFill>
              </a:rPr>
              <a:t>Site-specific studies </a:t>
            </a:r>
            <a:r>
              <a:rPr lang="en-US" sz="2000" dirty="0"/>
              <a:t>and microzonation</a:t>
            </a:r>
          </a:p>
          <a:p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6526075" y="3574940"/>
            <a:ext cx="2210322" cy="1186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Need for a collaborative effort</a:t>
            </a:r>
            <a:endParaRPr lang="en-US" sz="20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Missing Components /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6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99" y="5134726"/>
            <a:ext cx="1910160" cy="664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8871" y="5014265"/>
            <a:ext cx="4250928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Except where otherwise noted, this work is licensed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</a:rPr>
              <a:t>under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https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://creativecommons.org/licenses/by-nc-nd/3.0/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 </a:t>
            </a:r>
            <a:endParaRPr lang="en-GB" sz="1200" dirty="0" smtClean="0">
              <a:solidFill>
                <a:srgbClr val="554741"/>
              </a:solidFill>
              <a:latin typeface="Avenir Book"/>
              <a:cs typeface="Avenir Book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Please attribute to the GEM Foundation with a link to 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4"/>
              </a:rPr>
              <a:t>www.globalquakemodel.org</a:t>
            </a:r>
            <a:endParaRPr lang="en-GB" sz="1200" dirty="0">
              <a:solidFill>
                <a:srgbClr val="554741"/>
              </a:solidFill>
              <a:latin typeface="Avenir Book"/>
              <a:cs typeface="Avenir Book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391648" y="2598845"/>
            <a:ext cx="2732151" cy="792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3900" b="0" dirty="0" smtClean="0"/>
              <a:t>Thank you!</a:t>
            </a:r>
            <a:endParaRPr lang="en-US" sz="3900" b="0" dirty="0"/>
          </a:p>
        </p:txBody>
      </p:sp>
    </p:spTree>
    <p:extLst>
      <p:ext uri="{BB962C8B-B14F-4D97-AF65-F5344CB8AC3E}">
        <p14:creationId xmlns:p14="http://schemas.microsoft.com/office/powerpoint/2010/main" val="354571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171" y="3099228"/>
            <a:ext cx="2235872" cy="193899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Introduction to GEM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6603" y="2959038"/>
            <a:ext cx="4618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/>
              <a:buChar char="o"/>
            </a:pPr>
            <a:r>
              <a:rPr lang="en-GB" sz="2000" dirty="0"/>
              <a:t>the construction of a </a:t>
            </a:r>
            <a:r>
              <a:rPr lang="en-GB" sz="2000" u="sng" dirty="0"/>
              <a:t>global mosaic of open hazard </a:t>
            </a:r>
            <a:r>
              <a:rPr lang="en-GB" sz="2000" u="sng" dirty="0" smtClean="0"/>
              <a:t>models</a:t>
            </a:r>
          </a:p>
          <a:p>
            <a:pPr algn="just"/>
            <a:endParaRPr lang="en-GB" sz="2000" dirty="0"/>
          </a:p>
          <a:p>
            <a:pPr marL="342900" indent="-342900" algn="just">
              <a:buFont typeface="Courier New"/>
              <a:buChar char="o"/>
            </a:pPr>
            <a:r>
              <a:rPr lang="en-GB" sz="2000" dirty="0"/>
              <a:t>to provide the community with </a:t>
            </a:r>
            <a:r>
              <a:rPr lang="en-GB" sz="2000" dirty="0" smtClean="0"/>
              <a:t>tools (such as </a:t>
            </a:r>
            <a:r>
              <a:rPr lang="en-GB" sz="2000" b="1" dirty="0" err="1" smtClean="0">
                <a:solidFill>
                  <a:srgbClr val="FF0000"/>
                </a:solidFill>
              </a:rPr>
              <a:t>OpenQuake</a:t>
            </a:r>
            <a:r>
              <a:rPr lang="en-GB" sz="2000" dirty="0" smtClean="0"/>
              <a:t>), datasets and knowledge </a:t>
            </a:r>
            <a:r>
              <a:rPr lang="en-GB" sz="2000" dirty="0"/>
              <a:t>to achieve this </a:t>
            </a:r>
            <a:r>
              <a:rPr lang="en-GB" sz="2000" dirty="0" smtClean="0"/>
              <a:t>goal</a:t>
            </a:r>
            <a:endParaRPr lang="en-GB" sz="2000" dirty="0"/>
          </a:p>
        </p:txBody>
      </p:sp>
      <p:sp>
        <p:nvSpPr>
          <p:cNvPr id="14" name="Rectangle 13"/>
          <p:cNvSpPr/>
          <p:nvPr/>
        </p:nvSpPr>
        <p:spPr>
          <a:xfrm>
            <a:off x="666603" y="1281046"/>
            <a:ext cx="7835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GEM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</a:rPr>
              <a:t>Global </a:t>
            </a:r>
            <a:r>
              <a:rPr lang="en-US" sz="2000" b="1" dirty="0">
                <a:solidFill>
                  <a:srgbClr val="000000"/>
                </a:solidFill>
              </a:rPr>
              <a:t>Earthquake </a:t>
            </a:r>
            <a:r>
              <a:rPr lang="en-US" sz="2000" b="1" dirty="0" smtClean="0">
                <a:solidFill>
                  <a:srgbClr val="000000"/>
                </a:solidFill>
              </a:rPr>
              <a:t>Model</a:t>
            </a:r>
            <a:r>
              <a:rPr lang="en-US" sz="2000" dirty="0" smtClean="0">
                <a:solidFill>
                  <a:srgbClr val="000000"/>
                </a:solidFill>
              </a:rPr>
              <a:t>) is a no-profit organization funded by public and private partners aimed </a:t>
            </a:r>
            <a:r>
              <a:rPr lang="en-GB" sz="2000" dirty="0" smtClean="0">
                <a:solidFill>
                  <a:srgbClr val="000000"/>
                </a:solidFill>
              </a:rPr>
              <a:t>to </a:t>
            </a:r>
            <a:r>
              <a:rPr lang="en-GB" sz="2000" dirty="0">
                <a:solidFill>
                  <a:srgbClr val="000000"/>
                </a:solidFill>
              </a:rPr>
              <a:t>stimulate the awareness on seismic </a:t>
            </a:r>
            <a:r>
              <a:rPr lang="en-GB" sz="2000" dirty="0" smtClean="0">
                <a:solidFill>
                  <a:srgbClr val="000000"/>
                </a:solidFill>
              </a:rPr>
              <a:t>hazard and risk worldwide</a:t>
            </a:r>
          </a:p>
          <a:p>
            <a:endParaRPr lang="en-GB" sz="2000" dirty="0">
              <a:solidFill>
                <a:srgbClr val="554741"/>
              </a:solidFill>
            </a:endParaRPr>
          </a:p>
          <a:p>
            <a:r>
              <a:rPr lang="en-GB" sz="2000" dirty="0"/>
              <a:t>The overall goal of the </a:t>
            </a:r>
            <a:r>
              <a:rPr lang="en-GB" sz="2000" b="1" dirty="0">
                <a:solidFill>
                  <a:srgbClr val="3366FF"/>
                </a:solidFill>
              </a:rPr>
              <a:t>hazard component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  <a:r>
              <a:rPr lang="en-GB" sz="2000" dirty="0"/>
              <a:t>of </a:t>
            </a:r>
            <a:r>
              <a:rPr lang="en-GB" sz="2000" dirty="0" smtClean="0"/>
              <a:t>the GEM </a:t>
            </a:r>
            <a:r>
              <a:rPr lang="en-GB" sz="2000" dirty="0"/>
              <a:t>community is</a:t>
            </a:r>
            <a:r>
              <a:rPr lang="en-GB" sz="2000" dirty="0" smtClean="0"/>
              <a:t>:</a:t>
            </a:r>
            <a:endParaRPr lang="en-GB" sz="2000" dirty="0"/>
          </a:p>
        </p:txBody>
      </p:sp>
      <p:pic>
        <p:nvPicPr>
          <p:cNvPr id="6" name="Picture 5" descr="OQ-logo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60" y="4366302"/>
            <a:ext cx="1151373" cy="1653253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45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enQuake-G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59" y="1128320"/>
            <a:ext cx="7797236" cy="516523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cs typeface="Calibri"/>
              </a:rPr>
              <a:t>OpenQuake</a:t>
            </a:r>
            <a:r>
              <a:rPr lang="en-US" dirty="0" smtClean="0">
                <a:cs typeface="Calibri"/>
              </a:rPr>
              <a:t> Engine - </a:t>
            </a:r>
            <a:r>
              <a:rPr lang="en-US" dirty="0" err="1" smtClean="0">
                <a:cs typeface="Calibri"/>
              </a:rPr>
              <a:t>GitHub</a:t>
            </a:r>
            <a:r>
              <a:rPr lang="en-US" dirty="0" smtClean="0">
                <a:cs typeface="Calibri"/>
              </a:rPr>
              <a:t> repository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0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GIS_Ma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4" y="1164647"/>
            <a:ext cx="7342885" cy="485701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cs typeface="Calibri"/>
              </a:rPr>
              <a:t>OpenQuake</a:t>
            </a:r>
            <a:r>
              <a:rPr lang="en-US" dirty="0" smtClean="0">
                <a:cs typeface="Calibri"/>
              </a:rPr>
              <a:t> Engine – QGIS integration</a:t>
            </a:r>
            <a:endParaRPr lang="en-US" dirty="0"/>
          </a:p>
        </p:txBody>
      </p:sp>
      <p:pic>
        <p:nvPicPr>
          <p:cNvPr id="6" name="Picture 5" descr="xml-file-form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09" y="3536531"/>
            <a:ext cx="1310836" cy="1310836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6404384" y="3809621"/>
            <a:ext cx="1129900" cy="764655"/>
          </a:xfrm>
          <a:prstGeom prst="left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17127" y="2070275"/>
            <a:ext cx="1613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From/To</a:t>
            </a:r>
          </a:p>
          <a:p>
            <a:r>
              <a:rPr lang="en-US" sz="2000" dirty="0" err="1" smtClean="0">
                <a:solidFill>
                  <a:srgbClr val="554741"/>
                </a:solidFill>
                <a:latin typeface="+mn-lt"/>
                <a:cs typeface="Avenir Book"/>
              </a:rPr>
              <a:t>OpenQuake</a:t>
            </a:r>
            <a:endParaRPr lang="en-US" sz="2000" dirty="0" smtClean="0">
              <a:solidFill>
                <a:srgbClr val="554741"/>
              </a:solidFill>
              <a:latin typeface="+mn-lt"/>
              <a:cs typeface="Avenir Book"/>
            </a:endParaRPr>
          </a:p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Source</a:t>
            </a:r>
          </a:p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Model</a:t>
            </a:r>
            <a:endParaRPr lang="en-US" sz="2000" dirty="0">
              <a:solidFill>
                <a:srgbClr val="554741"/>
              </a:solidFill>
              <a:latin typeface="+mn-lt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67999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cs typeface="Calibri"/>
              </a:rPr>
              <a:t>OpenQuake</a:t>
            </a:r>
            <a:r>
              <a:rPr lang="en-US" dirty="0" smtClean="0">
                <a:cs typeface="Calibri"/>
              </a:rPr>
              <a:t> Engine – QGIS integration (2)</a:t>
            </a:r>
            <a:endParaRPr lang="en-US" dirty="0"/>
          </a:p>
        </p:txBody>
      </p:sp>
      <p:pic>
        <p:nvPicPr>
          <p:cNvPr id="4" name="Picture 3" descr="QGIS_Plugin_Haz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7" y="1474692"/>
            <a:ext cx="8153146" cy="4383112"/>
          </a:xfrm>
          <a:prstGeom prst="rect">
            <a:avLst/>
          </a:prstGeom>
          <a:effectLst>
            <a:outerShdw blurRad="193675" dist="38100" dir="2700000" sx="102000" sy="102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773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Global Database of Hazard Models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184617" y="1369111"/>
            <a:ext cx="6731000" cy="4751870"/>
            <a:chOff x="1739298" y="2360130"/>
            <a:chExt cx="6731000" cy="4751870"/>
          </a:xfrm>
        </p:grpSpPr>
        <p:pic>
          <p:nvPicPr>
            <p:cNvPr id="57" name="Picture 56" descr="Screen Shot 2017-04-20 at 09.53.59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9298" y="2360130"/>
              <a:ext cx="6731000" cy="4751870"/>
            </a:xfrm>
            <a:prstGeom prst="rect">
              <a:avLst/>
            </a:prstGeom>
          </p:spPr>
        </p:pic>
        <p:sp>
          <p:nvSpPr>
            <p:cNvPr id="58" name="Rounded Rectangle 57"/>
            <p:cNvSpPr/>
            <p:nvPr/>
          </p:nvSpPr>
          <p:spPr>
            <a:xfrm>
              <a:off x="2475898" y="2704421"/>
              <a:ext cx="4788502" cy="5594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6403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rgbClr val="554741"/>
                  </a:solidFill>
                  <a:latin typeface="Avenir Heavy"/>
                  <a:cs typeface="Avenir Heavy"/>
                  <a:hlinkClick r:id="rId4"/>
                </a:rPr>
                <a:t>http://platform.openquake.org</a:t>
              </a:r>
              <a:endParaRPr lang="en-GB" sz="1600" b="1" dirty="0" smtClean="0">
                <a:solidFill>
                  <a:srgbClr val="554741"/>
                </a:solidFill>
                <a:latin typeface="Avenir Heavy"/>
                <a:cs typeface="Avenir Heavy"/>
              </a:endParaRPr>
            </a:p>
            <a:p>
              <a:r>
                <a:rPr lang="en-GB" sz="1600" b="1" dirty="0" smtClean="0">
                  <a:solidFill>
                    <a:srgbClr val="554741"/>
                  </a:solidFill>
                  <a:latin typeface="Avenir Heavy"/>
                  <a:cs typeface="Avenir Heavy"/>
                  <a:hlinkClick r:id="rId5"/>
                </a:rPr>
                <a:t>http://hazardwiki.openquake.org</a:t>
              </a:r>
              <a:r>
                <a:rPr lang="en-GB" sz="16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 </a:t>
              </a:r>
              <a:endParaRPr lang="en-US" sz="1600" b="1" dirty="0">
                <a:solidFill>
                  <a:srgbClr val="554741"/>
                </a:solidFill>
                <a:latin typeface="Avenir Heavy"/>
                <a:cs typeface="Avenir Heav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760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Global Database of Hazard Models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0894" y="1123832"/>
            <a:ext cx="6941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DB contains hazard models developed by national agencies and international projects which are openly distributed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2205" y="1871184"/>
            <a:ext cx="7930491" cy="4545723"/>
            <a:chOff x="1" y="882650"/>
            <a:chExt cx="9272744" cy="5874847"/>
          </a:xfrm>
        </p:grpSpPr>
        <p:grpSp>
          <p:nvGrpSpPr>
            <p:cNvPr id="25" name="Group 24"/>
            <p:cNvGrpSpPr/>
            <p:nvPr/>
          </p:nvGrpSpPr>
          <p:grpSpPr>
            <a:xfrm>
              <a:off x="1" y="882650"/>
              <a:ext cx="9272744" cy="5874847"/>
              <a:chOff x="1" y="882650"/>
              <a:chExt cx="9272744" cy="587484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" y="882650"/>
                <a:ext cx="9272744" cy="5874847"/>
                <a:chOff x="1" y="882650"/>
                <a:chExt cx="9272744" cy="5874847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1" y="882650"/>
                  <a:ext cx="9272744" cy="5672211"/>
                  <a:chOff x="1" y="882650"/>
                  <a:chExt cx="9272744" cy="5672211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13914" y="4377349"/>
                    <a:ext cx="986224" cy="68277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175944" y="5521180"/>
                    <a:ext cx="482156" cy="7747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041650" y="1058661"/>
                    <a:ext cx="850900" cy="307554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33388" y="1104076"/>
                    <a:ext cx="1193800" cy="310462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27437" y="3388578"/>
                    <a:ext cx="845308" cy="310408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9888" y="1483331"/>
                    <a:ext cx="845308" cy="310408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30750" y="974322"/>
                    <a:ext cx="774700" cy="509009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27200" y="882650"/>
                    <a:ext cx="736600" cy="7366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0574" y="1619250"/>
                    <a:ext cx="1086452" cy="334715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42171" y="5813796"/>
                    <a:ext cx="845308" cy="310408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4718049" y="5801037"/>
                    <a:ext cx="157480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SSAHARA Project</a:t>
                    </a:r>
                    <a:endParaRPr lang="en-US" dirty="0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603500" y="5908530"/>
                    <a:ext cx="118110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SARA</a:t>
                    </a:r>
                  </a:p>
                  <a:p>
                    <a:r>
                      <a:rPr lang="en-US" dirty="0" smtClean="0"/>
                      <a:t>Project</a:t>
                    </a:r>
                    <a:endParaRPr lang="en-US" dirty="0"/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1" y="4883834"/>
                    <a:ext cx="1255197" cy="835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RESIS 2</a:t>
                    </a:r>
                  </a:p>
                  <a:p>
                    <a:r>
                      <a:rPr lang="en-US" dirty="0" smtClean="0"/>
                      <a:t>Project</a:t>
                    </a:r>
                    <a:endParaRPr lang="en-US" dirty="0"/>
                  </a:p>
                </p:txBody>
              </p:sp>
            </p:grpSp>
            <p:pic>
              <p:nvPicPr>
                <p:cNvPr id="29" name="Picture 28" descr="logoNEW.gif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1500" y="6250624"/>
                  <a:ext cx="769361" cy="506873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 descr="TE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42648" y="2242964"/>
                <a:ext cx="607376" cy="607376"/>
              </a:xfrm>
              <a:prstGeom prst="rect">
                <a:avLst/>
              </a:prstGeom>
            </p:spPr>
          </p:pic>
        </p:grpSp>
        <p:pic>
          <p:nvPicPr>
            <p:cNvPr id="43" name="Immagin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83" y="1329974"/>
              <a:ext cx="8454453" cy="4425330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627599" y="1366215"/>
              <a:ext cx="7715049" cy="4542315"/>
              <a:chOff x="627599" y="1366215"/>
              <a:chExt cx="7715049" cy="4542315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965200" y="1828210"/>
                <a:ext cx="977900" cy="848881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189238" y="1619250"/>
                <a:ext cx="120952" cy="334715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965200" y="1828210"/>
                <a:ext cx="762000" cy="125755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2" idx="0"/>
              </p:cNvCxnSpPr>
              <p:nvPr/>
            </p:nvCxnSpPr>
            <p:spPr>
              <a:xfrm flipV="1">
                <a:off x="627599" y="3314095"/>
                <a:ext cx="1359880" cy="1569739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1" idx="0"/>
              </p:cNvCxnSpPr>
              <p:nvPr/>
            </p:nvCxnSpPr>
            <p:spPr>
              <a:xfrm flipH="1" flipV="1">
                <a:off x="2927048" y="4377349"/>
                <a:ext cx="267002" cy="1531181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40" idx="0"/>
              </p:cNvCxnSpPr>
              <p:nvPr/>
            </p:nvCxnSpPr>
            <p:spPr>
              <a:xfrm flipH="1" flipV="1">
                <a:off x="4718048" y="3801688"/>
                <a:ext cx="787400" cy="1999349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endCxn id="32" idx="2"/>
              </p:cNvCxnSpPr>
              <p:nvPr/>
            </p:nvCxnSpPr>
            <p:spPr>
              <a:xfrm flipH="1" flipV="1">
                <a:off x="3467100" y="1366215"/>
                <a:ext cx="790424" cy="1079277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endCxn id="36" idx="2"/>
              </p:cNvCxnSpPr>
              <p:nvPr/>
            </p:nvCxnSpPr>
            <p:spPr>
              <a:xfrm flipH="1" flipV="1">
                <a:off x="5118100" y="1483331"/>
                <a:ext cx="82248" cy="1183920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endCxn id="33" idx="2"/>
              </p:cNvCxnSpPr>
              <p:nvPr/>
            </p:nvCxnSpPr>
            <p:spPr>
              <a:xfrm flipV="1">
                <a:off x="5572579" y="1414538"/>
                <a:ext cx="1057709" cy="1030954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endCxn id="38" idx="2"/>
              </p:cNvCxnSpPr>
              <p:nvPr/>
            </p:nvCxnSpPr>
            <p:spPr>
              <a:xfrm flipV="1">
                <a:off x="6782688" y="1953965"/>
                <a:ext cx="1181112" cy="723126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endCxn id="27" idx="1"/>
              </p:cNvCxnSpPr>
              <p:nvPr/>
            </p:nvCxnSpPr>
            <p:spPr>
              <a:xfrm flipV="1">
                <a:off x="6630288" y="2546652"/>
                <a:ext cx="1712360" cy="416681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ectangle 55"/>
          <p:cNvSpPr/>
          <p:nvPr/>
        </p:nvSpPr>
        <p:spPr>
          <a:xfrm>
            <a:off x="3886393" y="3206546"/>
            <a:ext cx="1183396" cy="374316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NAF18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388139" y="2549425"/>
            <a:ext cx="1183396" cy="374316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NWA18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52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inent_africa_w_bord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64" y="1698451"/>
            <a:ext cx="3731169" cy="3811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5939" y="1389234"/>
            <a:ext cx="461392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Besides the East </a:t>
            </a:r>
            <a:r>
              <a:rPr lang="en-US" dirty="0"/>
              <a:t>African Rift </a:t>
            </a:r>
            <a:r>
              <a:rPr lang="en-US" dirty="0" smtClean="0"/>
              <a:t>System,     significant </a:t>
            </a:r>
            <a:r>
              <a:rPr lang="en-US" dirty="0"/>
              <a:t>seismicity also occurs along a wide belt bounding the Mediterranean </a:t>
            </a:r>
            <a:r>
              <a:rPr lang="en-US" dirty="0" smtClean="0"/>
              <a:t>coastline</a:t>
            </a:r>
            <a:endParaRPr lang="en-US" dirty="0"/>
          </a:p>
          <a:p>
            <a:endParaRPr lang="en-US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Several past large earthquakes caused a non-negligible level of damage</a:t>
            </a:r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A reliable risk assessment is therefore essential, which requires a state-of-art hazard assessment for the region</a:t>
            </a:r>
            <a:endParaRPr lang="en-US" dirty="0"/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There is a need for a new </a:t>
            </a:r>
            <a:r>
              <a:rPr lang="en-US" b="1" dirty="0" smtClean="0">
                <a:solidFill>
                  <a:srgbClr val="008000"/>
                </a:solidFill>
              </a:rPr>
              <a:t>probabilistic </a:t>
            </a:r>
            <a:r>
              <a:rPr lang="en-US" b="1" dirty="0">
                <a:solidFill>
                  <a:srgbClr val="008000"/>
                </a:solidFill>
              </a:rPr>
              <a:t>seismic hazard </a:t>
            </a:r>
            <a:r>
              <a:rPr lang="en-US" b="1" dirty="0" smtClean="0">
                <a:solidFill>
                  <a:srgbClr val="008000"/>
                </a:solidFill>
              </a:rPr>
              <a:t>model</a:t>
            </a:r>
            <a:r>
              <a:rPr lang="en-US" dirty="0" smtClean="0"/>
              <a:t> based </a:t>
            </a:r>
            <a:r>
              <a:rPr lang="en-US" dirty="0"/>
              <a:t>on </a:t>
            </a:r>
            <a:r>
              <a:rPr lang="en-US" dirty="0" smtClean="0"/>
              <a:t>the </a:t>
            </a:r>
            <a:r>
              <a:rPr lang="en-US" dirty="0"/>
              <a:t>most recent and up to date </a:t>
            </a:r>
            <a:r>
              <a:rPr lang="en-US" dirty="0" smtClean="0"/>
              <a:t>available information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Earthquake Hazard in North Africa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13130" y="1524000"/>
            <a:ext cx="3092174" cy="1170609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NAF18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2937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49" y="224069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North Africa Homogenized Earthquake Catalogue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2061" y="4096668"/>
            <a:ext cx="3225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/>
              <a:t>c</a:t>
            </a:r>
            <a:r>
              <a:rPr lang="en-US" sz="1600" dirty="0" smtClean="0"/>
              <a:t>atalogue is obtained by harmonization of </a:t>
            </a:r>
            <a:r>
              <a:rPr lang="en-US" sz="1600" b="1" dirty="0" smtClean="0">
                <a:solidFill>
                  <a:srgbClr val="FF0000"/>
                </a:solidFill>
              </a:rPr>
              <a:t>global bulletins</a:t>
            </a:r>
            <a:r>
              <a:rPr lang="en-US" sz="1600" dirty="0" smtClean="0"/>
              <a:t> with data </a:t>
            </a:r>
            <a:r>
              <a:rPr lang="en-US" sz="1600" dirty="0"/>
              <a:t>from </a:t>
            </a:r>
            <a:r>
              <a:rPr lang="en-US" sz="1600" b="1" dirty="0">
                <a:solidFill>
                  <a:srgbClr val="FF0000"/>
                </a:solidFill>
              </a:rPr>
              <a:t>local </a:t>
            </a:r>
            <a:r>
              <a:rPr lang="en-US" sz="1600" b="1" dirty="0" smtClean="0">
                <a:solidFill>
                  <a:srgbClr val="FF0000"/>
                </a:solidFill>
              </a:rPr>
              <a:t>agencies</a:t>
            </a:r>
            <a:r>
              <a:rPr lang="en-US" sz="1600" dirty="0" smtClean="0"/>
              <a:t> and </a:t>
            </a:r>
            <a:r>
              <a:rPr lang="en-US" sz="1600" b="1" dirty="0" smtClean="0">
                <a:solidFill>
                  <a:srgbClr val="FF0000"/>
                </a:solidFill>
              </a:rPr>
              <a:t>published studies</a:t>
            </a:r>
          </a:p>
        </p:txBody>
      </p:sp>
      <p:pic>
        <p:nvPicPr>
          <p:cNvPr id="11" name="Picture 10" descr="GEM-NAEC_MagH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00" y="4096668"/>
            <a:ext cx="4473565" cy="2200858"/>
          </a:xfrm>
          <a:prstGeom prst="rect">
            <a:avLst/>
          </a:prstGeom>
        </p:spPr>
      </p:pic>
      <p:pic>
        <p:nvPicPr>
          <p:cNvPr id="12" name="Picture 11" descr="GEM-NAEC_v0_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1" y="1151524"/>
            <a:ext cx="7530084" cy="2798064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7452709" y="3846596"/>
            <a:ext cx="1382345" cy="114048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Mw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787500" y="5420240"/>
            <a:ext cx="20797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Number of Events: 5170</a:t>
            </a:r>
          </a:p>
          <a:p>
            <a:pPr algn="r"/>
            <a:r>
              <a:rPr lang="en-US" sz="1400" dirty="0"/>
              <a:t>Year Rage:  1016 - 2013</a:t>
            </a:r>
          </a:p>
          <a:p>
            <a:pPr algn="r"/>
            <a:r>
              <a:rPr lang="en-US" sz="1400" dirty="0"/>
              <a:t>Magnitude Rage: 4.0 - 8.5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84956" y="1177667"/>
            <a:ext cx="1019931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ISC-GEM</a:t>
            </a:r>
          </a:p>
          <a:p>
            <a:r>
              <a:rPr lang="en-US" sz="1200" dirty="0" smtClean="0"/>
              <a:t>ISC Reviewed</a:t>
            </a:r>
          </a:p>
          <a:p>
            <a:r>
              <a:rPr lang="en-US" sz="1200" dirty="0" smtClean="0"/>
              <a:t>GCMT</a:t>
            </a:r>
          </a:p>
          <a:p>
            <a:r>
              <a:rPr lang="en-US" sz="1200" dirty="0" smtClean="0"/>
              <a:t>IGN</a:t>
            </a:r>
          </a:p>
          <a:p>
            <a:r>
              <a:rPr lang="en-US" sz="1200" dirty="0" smtClean="0"/>
              <a:t>GEM-GHEC</a:t>
            </a:r>
          </a:p>
          <a:p>
            <a:r>
              <a:rPr lang="en-US" sz="1200" dirty="0" smtClean="0"/>
              <a:t>EMEC</a:t>
            </a:r>
          </a:p>
          <a:p>
            <a:r>
              <a:rPr lang="en-US" sz="1200" dirty="0" smtClean="0"/>
              <a:t>Literature</a:t>
            </a:r>
          </a:p>
        </p:txBody>
      </p:sp>
    </p:spTree>
    <p:extLst>
      <p:ext uri="{BB962C8B-B14F-4D97-AF65-F5344CB8AC3E}">
        <p14:creationId xmlns:p14="http://schemas.microsoft.com/office/powerpoint/2010/main" val="115326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Source Model - Regional Seismicity Analysis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0817" y="1143696"/>
            <a:ext cx="7807565" cy="2890846"/>
            <a:chOff x="143105" y="1071794"/>
            <a:chExt cx="7807565" cy="2890846"/>
          </a:xfrm>
        </p:grpSpPr>
        <p:pic>
          <p:nvPicPr>
            <p:cNvPr id="24" name="Picture 23" descr="AreaSources_Cr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28" y="1137144"/>
              <a:ext cx="7536942" cy="282549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3105" y="1071794"/>
              <a:ext cx="1453979" cy="62270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Earthquake</a:t>
              </a:r>
            </a:p>
            <a:p>
              <a:pPr algn="ctr"/>
              <a:r>
                <a:rPr lang="en-US" sz="1600" i="1" dirty="0" smtClean="0"/>
                <a:t>Source Zones</a:t>
              </a:r>
              <a:endParaRPr lang="en-US" sz="1600" i="1" dirty="0"/>
            </a:p>
          </p:txBody>
        </p:sp>
      </p:grpSp>
      <p:pic>
        <p:nvPicPr>
          <p:cNvPr id="6" name="Picture 5" descr="MFD_Grp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37" y="4507566"/>
            <a:ext cx="2139696" cy="1741932"/>
          </a:xfrm>
          <a:prstGeom prst="rect">
            <a:avLst/>
          </a:prstGeom>
        </p:spPr>
      </p:pic>
      <p:pic>
        <p:nvPicPr>
          <p:cNvPr id="7" name="Picture 6" descr="DH_Gr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4" y="4238997"/>
            <a:ext cx="2270455" cy="1559204"/>
          </a:xfrm>
          <a:prstGeom prst="rect">
            <a:avLst/>
          </a:prstGeom>
        </p:spPr>
      </p:pic>
      <p:pic>
        <p:nvPicPr>
          <p:cNvPr id="8" name="Picture 7" descr="Grp_2.NorthAfrica_CM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57" y="4309066"/>
            <a:ext cx="1940432" cy="19404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2277" y="5535337"/>
            <a:ext cx="1630852" cy="5257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/>
              <a:t>Hypocentral Depth</a:t>
            </a:r>
          </a:p>
          <a:p>
            <a:pPr algn="ctr"/>
            <a:r>
              <a:rPr lang="en-US" sz="1200" i="1" dirty="0" smtClean="0"/>
              <a:t>Distribution</a:t>
            </a:r>
            <a:endParaRPr lang="en-US" sz="1200" i="1" dirty="0"/>
          </a:p>
        </p:txBody>
      </p:sp>
      <p:sp>
        <p:nvSpPr>
          <p:cNvPr id="11" name="Rectangle 10"/>
          <p:cNvSpPr/>
          <p:nvPr/>
        </p:nvSpPr>
        <p:spPr>
          <a:xfrm>
            <a:off x="5821389" y="4231976"/>
            <a:ext cx="1655303" cy="5257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/>
              <a:t>Magnitude-Frequency</a:t>
            </a:r>
          </a:p>
          <a:p>
            <a:pPr algn="ctr"/>
            <a:r>
              <a:rPr lang="en-US" sz="1200" i="1" dirty="0" smtClean="0"/>
              <a:t>Analysis</a:t>
            </a:r>
            <a:endParaRPr lang="en-US" sz="1200" i="1" dirty="0"/>
          </a:p>
        </p:txBody>
      </p:sp>
      <p:sp>
        <p:nvSpPr>
          <p:cNvPr id="12" name="Rectangle 11"/>
          <p:cNvSpPr/>
          <p:nvPr/>
        </p:nvSpPr>
        <p:spPr>
          <a:xfrm>
            <a:off x="2995460" y="4231976"/>
            <a:ext cx="1558733" cy="5257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/>
              <a:t>Rupture Mechanism</a:t>
            </a:r>
          </a:p>
          <a:p>
            <a:pPr algn="ctr"/>
            <a:r>
              <a:rPr lang="en-US" sz="1200" i="1" dirty="0" smtClean="0"/>
              <a:t>Identification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8171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Occurrence Rate Redistribution</a:t>
            </a:r>
            <a:endParaRPr lang="en-US" dirty="0"/>
          </a:p>
        </p:txBody>
      </p:sp>
      <p:pic>
        <p:nvPicPr>
          <p:cNvPr id="3" name="Picture 2" descr="Smoothed_S50_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1" y="1144358"/>
            <a:ext cx="7900731" cy="29331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28489" y="4232009"/>
            <a:ext cx="58987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/>
              <a:t>We have implemented a smoothing procedure based on </a:t>
            </a:r>
            <a:r>
              <a:rPr lang="en-GB" sz="1600" b="1" dirty="0" smtClean="0">
                <a:solidFill>
                  <a:srgbClr val="3366FF"/>
                </a:solidFill>
              </a:rPr>
              <a:t>area </a:t>
            </a:r>
            <a:r>
              <a:rPr lang="en-GB" sz="1600" b="1" dirty="0">
                <a:solidFill>
                  <a:srgbClr val="3366FF"/>
                </a:solidFill>
              </a:rPr>
              <a:t>source </a:t>
            </a:r>
            <a:r>
              <a:rPr lang="en-GB" sz="1600" b="1" dirty="0" smtClean="0">
                <a:solidFill>
                  <a:srgbClr val="3366FF"/>
                </a:solidFill>
              </a:rPr>
              <a:t>zonation</a:t>
            </a:r>
            <a:r>
              <a:rPr lang="en-GB" sz="1600" dirty="0" smtClean="0"/>
              <a:t>, </a:t>
            </a:r>
            <a:r>
              <a:rPr lang="en-GB" sz="1600" dirty="0"/>
              <a:t>where the observed rates </a:t>
            </a:r>
            <a:r>
              <a:rPr lang="en-GB" sz="1600" dirty="0" smtClean="0"/>
              <a:t>(R) are </a:t>
            </a:r>
            <a:r>
              <a:rPr lang="en-GB" sz="1600" dirty="0"/>
              <a:t>spatially redistributed according to the seismicity pattern of the </a:t>
            </a:r>
            <a:r>
              <a:rPr lang="en-GB" sz="1600" dirty="0" smtClean="0"/>
              <a:t>area, while keeping the overall </a:t>
            </a:r>
            <a:r>
              <a:rPr lang="en-GB" sz="1600" b="1" dirty="0" smtClean="0">
                <a:solidFill>
                  <a:srgbClr val="FF0000"/>
                </a:solidFill>
              </a:rPr>
              <a:t>rate balance unmodified</a:t>
            </a:r>
            <a:r>
              <a:rPr lang="en-GB" sz="1600" dirty="0" smtClean="0"/>
              <a:t>:</a:t>
            </a:r>
            <a:endParaRPr lang="en-US" sz="16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020919" y="5373195"/>
            <a:ext cx="4135928" cy="837477"/>
            <a:chOff x="1737983" y="5136266"/>
            <a:chExt cx="5106084" cy="1033922"/>
          </a:xfrm>
        </p:grpSpPr>
        <p:pic>
          <p:nvPicPr>
            <p:cNvPr id="5" name="Picture 4" descr="Eq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000" y="5252606"/>
              <a:ext cx="2106067" cy="854035"/>
            </a:xfrm>
            <a:prstGeom prst="rect">
              <a:avLst/>
            </a:prstGeom>
          </p:spPr>
        </p:pic>
        <p:pic>
          <p:nvPicPr>
            <p:cNvPr id="6" name="Picture 5" descr="Eq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983" y="5136266"/>
              <a:ext cx="2110589" cy="1033922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3955210" y="5458284"/>
              <a:ext cx="659202" cy="368410"/>
            </a:xfrm>
            <a:prstGeom prst="rightArrow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run3_lambda_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32" y="4077478"/>
            <a:ext cx="2162279" cy="21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0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ults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7" y="1210183"/>
            <a:ext cx="7136506" cy="32857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8649" y="224069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Global Active Fault Database</a:t>
            </a:r>
            <a:endParaRPr lang="en-US" dirty="0"/>
          </a:p>
        </p:txBody>
      </p:sp>
      <p:sp>
        <p:nvSpPr>
          <p:cNvPr id="6" name="TextBox 7"/>
          <p:cNvSpPr txBox="1"/>
          <p:nvPr/>
        </p:nvSpPr>
        <p:spPr>
          <a:xfrm>
            <a:off x="755465" y="4743200"/>
            <a:ext cx="7737042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80473" indent="-180473" algn="just">
              <a:buSzPct val="100000"/>
              <a:buChar char="•"/>
            </a:pPr>
            <a:r>
              <a:rPr dirty="0"/>
              <a:t>New database of active faults from Morocco to Sinai</a:t>
            </a:r>
          </a:p>
          <a:p>
            <a:pPr marL="180473" indent="-180473" algn="just">
              <a:buSzPct val="100000"/>
              <a:buChar char="•"/>
            </a:pPr>
            <a:r>
              <a:rPr dirty="0"/>
              <a:t>143 structures mapped from literature, satellite imagery, topography, seismicity</a:t>
            </a:r>
          </a:p>
          <a:p>
            <a:pPr marL="180473" indent="-180473" algn="just">
              <a:buSzPct val="100000"/>
              <a:buChar char="•"/>
            </a:pPr>
            <a:r>
              <a:rPr dirty="0"/>
              <a:t>Slip taken from literature or estimated from GPS</a:t>
            </a:r>
          </a:p>
          <a:p>
            <a:pPr marL="180473" indent="-180473" algn="just">
              <a:buSzPct val="100000"/>
              <a:buChar char="•"/>
            </a:pPr>
            <a:r>
              <a:rPr dirty="0"/>
              <a:t>Public and open-source (Creative Commons Attribution license)</a:t>
            </a:r>
          </a:p>
        </p:txBody>
      </p:sp>
    </p:spTree>
    <p:extLst>
      <p:ext uri="{BB962C8B-B14F-4D97-AF65-F5344CB8AC3E}">
        <p14:creationId xmlns:p14="http://schemas.microsoft.com/office/powerpoint/2010/main" val="210892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179" y="4301602"/>
            <a:ext cx="2015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Chen et al. 2017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Tectonic Regionalization using Fuzzy Logic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85277" y="4655975"/>
            <a:ext cx="31247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Merging information from: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Seismicity (magnitude)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Smoothed Moment rate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S-wave velocity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Q</a:t>
            </a:r>
            <a:r>
              <a:rPr lang="en-US" baseline="-25000" dirty="0" smtClean="0"/>
              <a:t>LG</a:t>
            </a:r>
            <a:r>
              <a:rPr lang="en-US" dirty="0" smtClean="0"/>
              <a:t> distribution</a:t>
            </a:r>
            <a:endParaRPr lang="en-US" dirty="0"/>
          </a:p>
        </p:txBody>
      </p:sp>
      <p:pic>
        <p:nvPicPr>
          <p:cNvPr id="2" name="Picture 1" descr="Tectonic_Classific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9" y="1247021"/>
            <a:ext cx="8039405" cy="3028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4641" y="16287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Group A</a:t>
            </a:r>
            <a:endParaRPr 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9268" y="251797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Group B</a:t>
            </a:r>
            <a:endParaRPr 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13" y="4469433"/>
            <a:ext cx="1325880" cy="792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54" y="4865673"/>
            <a:ext cx="1325880" cy="792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50" y="5331090"/>
            <a:ext cx="1325880" cy="792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4647177"/>
      </p:ext>
    </p:extLst>
  </p:cSld>
  <p:clrMapOvr>
    <a:masterClrMapping/>
  </p:clrMapOvr>
</p:sld>
</file>

<file path=ppt/theme/theme1.xml><?xml version="1.0" encoding="utf-8"?>
<a:theme xmlns:a="http://schemas.openxmlformats.org/drawingml/2006/main" name="GEM-PresentationTemplate-v2014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GEM-PresentationTemplate-v201401.potx</Template>
  <TotalTime>5842</TotalTime>
  <Words>813</Words>
  <Application>Microsoft Macintosh PowerPoint</Application>
  <PresentationFormat>On-screen Show (4:3)</PresentationFormat>
  <Paragraphs>143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GEM-PresentationTemplate-v201401</vt:lpstr>
      <vt:lpstr>Probabilistic Seismic Hazard Assessment of North Africa: a GEM's Product</vt:lpstr>
      <vt:lpstr>Introduction to GEM</vt:lpstr>
      <vt:lpstr>GEM Global Database of Hazard Models</vt:lpstr>
      <vt:lpstr>Earthquake Hazard in North Africa</vt:lpstr>
      <vt:lpstr>North Africa Homogenized Earthquake Catalogue</vt:lpstr>
      <vt:lpstr>Source Model - Regional Seismicity Analysis</vt:lpstr>
      <vt:lpstr>Occurrence Rate Redistribution</vt:lpstr>
      <vt:lpstr>Global Active Fault Database</vt:lpstr>
      <vt:lpstr>Tectonic Regionalization using Fuzzy Logic</vt:lpstr>
      <vt:lpstr>GMPE Selection and Logic-Tree Approach</vt:lpstr>
      <vt:lpstr>GMPE Selection – Comparing Ground Motion</vt:lpstr>
      <vt:lpstr>PowerPoint Presentation</vt:lpstr>
      <vt:lpstr>Preliminary Hazard Results</vt:lpstr>
      <vt:lpstr>Hazard Curves @ African Capitals</vt:lpstr>
      <vt:lpstr>Uniform Hazard Spectra @ African Capitals</vt:lpstr>
      <vt:lpstr>Model Verification: Stochastic Ruptures</vt:lpstr>
      <vt:lpstr>GEM Global Mosaic of Hazard Models</vt:lpstr>
      <vt:lpstr>Missing Components / Improvements</vt:lpstr>
      <vt:lpstr>PowerPoint Presentation</vt:lpstr>
      <vt:lpstr>OpenQuake Engine - GitHub repository</vt:lpstr>
      <vt:lpstr>OpenQuake Engine – QGIS integration</vt:lpstr>
      <vt:lpstr>OpenQuake Engine – QGIS integration (2)</vt:lpstr>
      <vt:lpstr>GEM Global Database of Hazard Models</vt:lpstr>
    </vt:vector>
  </TitlesOfParts>
  <Company>GEM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Brown</dc:creator>
  <cp:lastModifiedBy>Valerio Poggi</cp:lastModifiedBy>
  <cp:revision>726</cp:revision>
  <dcterms:created xsi:type="dcterms:W3CDTF">2014-06-19T09:36:06Z</dcterms:created>
  <dcterms:modified xsi:type="dcterms:W3CDTF">2018-08-31T10:02:40Z</dcterms:modified>
</cp:coreProperties>
</file>